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43" r:id="rId1"/>
    <p:sldMasterId id="2147483828" r:id="rId2"/>
    <p:sldMasterId id="2147483816" r:id="rId3"/>
    <p:sldMasterId id="2147483804" r:id="rId4"/>
    <p:sldMasterId id="2147483744" r:id="rId5"/>
    <p:sldMasterId id="2147483768" r:id="rId6"/>
    <p:sldMasterId id="2147483780" r:id="rId7"/>
    <p:sldMasterId id="2147483792" r:id="rId8"/>
  </p:sldMasterIdLst>
  <p:notesMasterIdLst>
    <p:notesMasterId r:id="rId49"/>
  </p:notesMasterIdLst>
  <p:handoutMasterIdLst>
    <p:handoutMasterId r:id="rId50"/>
  </p:handoutMasterIdLst>
  <p:sldIdLst>
    <p:sldId id="256" r:id="rId9"/>
    <p:sldId id="325" r:id="rId10"/>
    <p:sldId id="326" r:id="rId11"/>
    <p:sldId id="357" r:id="rId12"/>
    <p:sldId id="380" r:id="rId13"/>
    <p:sldId id="327" r:id="rId14"/>
    <p:sldId id="328" r:id="rId15"/>
    <p:sldId id="329" r:id="rId16"/>
    <p:sldId id="330" r:id="rId17"/>
    <p:sldId id="384" r:id="rId18"/>
    <p:sldId id="331" r:id="rId19"/>
    <p:sldId id="359" r:id="rId20"/>
    <p:sldId id="363" r:id="rId21"/>
    <p:sldId id="364" r:id="rId22"/>
    <p:sldId id="365" r:id="rId23"/>
    <p:sldId id="369" r:id="rId24"/>
    <p:sldId id="366" r:id="rId25"/>
    <p:sldId id="383" r:id="rId26"/>
    <p:sldId id="332" r:id="rId27"/>
    <p:sldId id="334" r:id="rId28"/>
    <p:sldId id="333" r:id="rId29"/>
    <p:sldId id="336" r:id="rId30"/>
    <p:sldId id="337" r:id="rId31"/>
    <p:sldId id="335" r:id="rId32"/>
    <p:sldId id="338" r:id="rId33"/>
    <p:sldId id="339" r:id="rId34"/>
    <p:sldId id="358" r:id="rId35"/>
    <p:sldId id="341" r:id="rId36"/>
    <p:sldId id="342" r:id="rId37"/>
    <p:sldId id="343" r:id="rId38"/>
    <p:sldId id="344" r:id="rId39"/>
    <p:sldId id="345" r:id="rId40"/>
    <p:sldId id="377" r:id="rId41"/>
    <p:sldId id="382" r:id="rId42"/>
    <p:sldId id="378" r:id="rId43"/>
    <p:sldId id="379" r:id="rId44"/>
    <p:sldId id="346" r:id="rId45"/>
    <p:sldId id="275" r:id="rId46"/>
    <p:sldId id="385" r:id="rId47"/>
    <p:sldId id="381" r:id="rId48"/>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681"/>
    <a:srgbClr val="B21D24"/>
    <a:srgbClr val="5B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33" autoAdjust="0"/>
    <p:restoredTop sz="83836" autoAdjust="0"/>
  </p:normalViewPr>
  <p:slideViewPr>
    <p:cSldViewPr>
      <p:cViewPr varScale="1">
        <p:scale>
          <a:sx n="92" d="100"/>
          <a:sy n="92" d="100"/>
        </p:scale>
        <p:origin x="-324" y="-96"/>
      </p:cViewPr>
      <p:guideLst>
        <p:guide orient="horz" pos="2160"/>
        <p:guide pos="2880"/>
      </p:guideLst>
    </p:cSldViewPr>
  </p:slideViewPr>
  <p:outlineViewPr>
    <p:cViewPr>
      <p:scale>
        <a:sx n="33" d="100"/>
        <a:sy n="33" d="100"/>
      </p:scale>
      <p:origin x="0" y="702"/>
    </p:cViewPr>
  </p:outlineViewPr>
  <p:notesTextViewPr>
    <p:cViewPr>
      <p:scale>
        <a:sx n="100" d="100"/>
        <a:sy n="100" d="100"/>
      </p:scale>
      <p:origin x="0" y="0"/>
    </p:cViewPr>
  </p:notesTextViewPr>
  <p:notesViewPr>
    <p:cSldViewPr>
      <p:cViewPr varScale="1">
        <p:scale>
          <a:sx n="85" d="100"/>
          <a:sy n="85" d="100"/>
        </p:scale>
        <p:origin x="-38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E307C-B501-492D-B10C-62623AB913C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CH"/>
        </a:p>
      </dgm:t>
    </dgm:pt>
    <dgm:pt modelId="{D07EAE06-4E8B-41A1-A625-B84CA64029E2}">
      <dgm:prSet phldrT="[Text]" custT="1"/>
      <dgm:spPr/>
      <dgm:t>
        <a:bodyPr/>
        <a:lstStyle/>
        <a:p>
          <a:r>
            <a:rPr lang="de-CH" sz="1400" dirty="0" smtClean="0">
              <a:latin typeface="Arial" panose="020B0604020202020204" pitchFamily="34" charset="0"/>
              <a:cs typeface="Arial" panose="020B0604020202020204" pitchFamily="34" charset="0"/>
            </a:rPr>
            <a:t>Betriebliches Qualifikationsverfahren </a:t>
          </a:r>
          <a:endParaRPr lang="de-CH" sz="1400" dirty="0">
            <a:latin typeface="Arial" panose="020B0604020202020204" pitchFamily="34" charset="0"/>
            <a:cs typeface="Arial" panose="020B0604020202020204" pitchFamily="34" charset="0"/>
          </a:endParaRPr>
        </a:p>
      </dgm:t>
    </dgm:pt>
    <dgm:pt modelId="{C0AE68D8-4ED6-4BD7-B248-5F2155A92B44}" type="parTrans" cxnId="{6294C340-E013-4515-B4FE-B19F45216753}">
      <dgm:prSet/>
      <dgm:spPr/>
      <dgm:t>
        <a:bodyPr/>
        <a:lstStyle/>
        <a:p>
          <a:endParaRPr lang="de-CH" sz="1400"/>
        </a:p>
      </dgm:t>
    </dgm:pt>
    <dgm:pt modelId="{FFFDD6E4-045B-4DF9-BD2C-1A07439EFDEC}" type="sibTrans" cxnId="{6294C340-E013-4515-B4FE-B19F45216753}">
      <dgm:prSet/>
      <dgm:spPr/>
      <dgm:t>
        <a:bodyPr/>
        <a:lstStyle/>
        <a:p>
          <a:endParaRPr lang="de-CH" sz="1400"/>
        </a:p>
      </dgm:t>
    </dgm:pt>
    <dgm:pt modelId="{88E5E5A7-A971-4424-ABBA-487DFB394EC3}">
      <dgm:prSet phldrT="[Text]" custT="1"/>
      <dgm:spPr/>
      <dgm:t>
        <a:bodyPr/>
        <a:lstStyle/>
        <a:p>
          <a:r>
            <a:rPr lang="de-CH" sz="1400" dirty="0" smtClean="0">
              <a:latin typeface="Arial" panose="020B0604020202020204" pitchFamily="34" charset="0"/>
              <a:cs typeface="Arial" panose="020B0604020202020204" pitchFamily="34" charset="0"/>
            </a:rPr>
            <a:t>Berufspraxis schriftlich</a:t>
          </a:r>
          <a:endParaRPr lang="de-CH" sz="1400" dirty="0">
            <a:latin typeface="Arial" panose="020B0604020202020204" pitchFamily="34" charset="0"/>
            <a:cs typeface="Arial" panose="020B0604020202020204" pitchFamily="34" charset="0"/>
          </a:endParaRPr>
        </a:p>
      </dgm:t>
    </dgm:pt>
    <dgm:pt modelId="{CC463031-62CF-4A86-9CA4-3E4D12F6C47A}" type="parTrans" cxnId="{3EF9B488-9D23-4693-9ABE-E3E8E3525873}">
      <dgm:prSet/>
      <dgm:spPr/>
      <dgm:t>
        <a:bodyPr/>
        <a:lstStyle/>
        <a:p>
          <a:endParaRPr lang="de-CH" sz="1400"/>
        </a:p>
      </dgm:t>
    </dgm:pt>
    <dgm:pt modelId="{E3A7956A-9E7A-4EDA-9004-A18802C2E57D}" type="sibTrans" cxnId="{3EF9B488-9D23-4693-9ABE-E3E8E3525873}">
      <dgm:prSet/>
      <dgm:spPr/>
      <dgm:t>
        <a:bodyPr/>
        <a:lstStyle/>
        <a:p>
          <a:endParaRPr lang="de-CH" sz="1400"/>
        </a:p>
      </dgm:t>
    </dgm:pt>
    <dgm:pt modelId="{2CB17789-0640-4C75-962A-CA1F287CD5A8}">
      <dgm:prSet phldrT="[Text]" custT="1"/>
      <dgm:spPr/>
      <dgm:t>
        <a:bodyPr/>
        <a:lstStyle/>
        <a:p>
          <a:r>
            <a:rPr lang="de-CH" sz="1400" dirty="0" smtClean="0">
              <a:latin typeface="Arial" panose="020B0604020202020204" pitchFamily="34" charset="0"/>
              <a:cs typeface="Arial" panose="020B0604020202020204" pitchFamily="34" charset="0"/>
            </a:rPr>
            <a:t>Berufspraxis mündlich</a:t>
          </a:r>
          <a:endParaRPr lang="de-CH" sz="1400" dirty="0">
            <a:latin typeface="Arial" panose="020B0604020202020204" pitchFamily="34" charset="0"/>
            <a:cs typeface="Arial" panose="020B0604020202020204" pitchFamily="34" charset="0"/>
          </a:endParaRPr>
        </a:p>
      </dgm:t>
    </dgm:pt>
    <dgm:pt modelId="{1B510C7E-BFDE-4F15-8750-394D84EB2D0C}" type="parTrans" cxnId="{8A7A0D1A-E0D2-403E-B8E8-A8A8962F5DE1}">
      <dgm:prSet/>
      <dgm:spPr/>
      <dgm:t>
        <a:bodyPr/>
        <a:lstStyle/>
        <a:p>
          <a:endParaRPr lang="de-CH" sz="1400"/>
        </a:p>
      </dgm:t>
    </dgm:pt>
    <dgm:pt modelId="{E89CF79B-3ACE-41CA-8117-2D06FA7078A1}" type="sibTrans" cxnId="{8A7A0D1A-E0D2-403E-B8E8-A8A8962F5DE1}">
      <dgm:prSet/>
      <dgm:spPr/>
      <dgm:t>
        <a:bodyPr/>
        <a:lstStyle/>
        <a:p>
          <a:endParaRPr lang="de-CH" sz="1400"/>
        </a:p>
      </dgm:t>
    </dgm:pt>
    <dgm:pt modelId="{7DCE30E5-F067-4493-920D-0154CABA90D0}">
      <dgm:prSet custT="1"/>
      <dgm:spPr/>
      <dgm:t>
        <a:bodyPr/>
        <a:lstStyle/>
        <a:p>
          <a:r>
            <a:rPr lang="de-CH" sz="1400" dirty="0" smtClean="0">
              <a:latin typeface="Arial" panose="020B0604020202020204" pitchFamily="34" charset="0"/>
              <a:cs typeface="Arial" panose="020B0604020202020204" pitchFamily="34" charset="0"/>
            </a:rPr>
            <a:t>Erfahrungsnote Betrieblicher Teil:</a:t>
          </a:r>
        </a:p>
        <a:p>
          <a:r>
            <a:rPr lang="de-CH" sz="1400" dirty="0" smtClean="0">
              <a:latin typeface="Arial" panose="020B0604020202020204" pitchFamily="34" charset="0"/>
              <a:cs typeface="Arial" panose="020B0604020202020204" pitchFamily="34" charset="0"/>
            </a:rPr>
            <a:t>6 ALS</a:t>
          </a:r>
        </a:p>
        <a:p>
          <a:r>
            <a:rPr lang="de-CH" sz="1400" dirty="0" smtClean="0">
              <a:latin typeface="Arial" panose="020B0604020202020204" pitchFamily="34" charset="0"/>
              <a:cs typeface="Arial" panose="020B0604020202020204" pitchFamily="34" charset="0"/>
            </a:rPr>
            <a:t>2 PE</a:t>
          </a:r>
        </a:p>
      </dgm:t>
    </dgm:pt>
    <dgm:pt modelId="{83531A8B-0231-4DB7-B91D-839C78E1A0FF}" type="parTrans" cxnId="{78992D0E-DB03-4441-A7E7-B942F2D2A32C}">
      <dgm:prSet/>
      <dgm:spPr/>
      <dgm:t>
        <a:bodyPr/>
        <a:lstStyle/>
        <a:p>
          <a:endParaRPr lang="de-CH" sz="1400"/>
        </a:p>
      </dgm:t>
    </dgm:pt>
    <dgm:pt modelId="{BDACD500-F07D-4DB3-AA91-7522005FCE71}" type="sibTrans" cxnId="{78992D0E-DB03-4441-A7E7-B942F2D2A32C}">
      <dgm:prSet/>
      <dgm:spPr/>
      <dgm:t>
        <a:bodyPr/>
        <a:lstStyle/>
        <a:p>
          <a:endParaRPr lang="de-CH" sz="1400"/>
        </a:p>
      </dgm:t>
    </dgm:pt>
    <dgm:pt modelId="{A2D6B548-4CF8-4AC8-A957-3DD32938A697}" type="pres">
      <dgm:prSet presAssocID="{BEEE307C-B501-492D-B10C-62623AB913C3}" presName="diagram" presStyleCnt="0">
        <dgm:presLayoutVars>
          <dgm:chPref val="1"/>
          <dgm:dir/>
          <dgm:animOne val="branch"/>
          <dgm:animLvl val="lvl"/>
          <dgm:resizeHandles/>
        </dgm:presLayoutVars>
      </dgm:prSet>
      <dgm:spPr/>
      <dgm:t>
        <a:bodyPr/>
        <a:lstStyle/>
        <a:p>
          <a:endParaRPr lang="de-CH"/>
        </a:p>
      </dgm:t>
    </dgm:pt>
    <dgm:pt modelId="{84FBC458-45C0-4D06-B3C5-34A73C545BF9}" type="pres">
      <dgm:prSet presAssocID="{D07EAE06-4E8B-41A1-A625-B84CA64029E2}" presName="root" presStyleCnt="0"/>
      <dgm:spPr/>
    </dgm:pt>
    <dgm:pt modelId="{C46E2D56-4CF5-4901-88FC-8ADE6D479C0F}" type="pres">
      <dgm:prSet presAssocID="{D07EAE06-4E8B-41A1-A625-B84CA64029E2}" presName="rootComposite" presStyleCnt="0"/>
      <dgm:spPr/>
    </dgm:pt>
    <dgm:pt modelId="{4D61B8ED-2D5C-4C08-8257-CF712C5F3319}" type="pres">
      <dgm:prSet presAssocID="{D07EAE06-4E8B-41A1-A625-B84CA64029E2}" presName="rootText" presStyleLbl="node1" presStyleIdx="0" presStyleCnt="1" custScaleX="105855"/>
      <dgm:spPr/>
      <dgm:t>
        <a:bodyPr/>
        <a:lstStyle/>
        <a:p>
          <a:endParaRPr lang="de-CH"/>
        </a:p>
      </dgm:t>
    </dgm:pt>
    <dgm:pt modelId="{50853640-C287-4138-8669-BF09087965E0}" type="pres">
      <dgm:prSet presAssocID="{D07EAE06-4E8B-41A1-A625-B84CA64029E2}" presName="rootConnector" presStyleLbl="node1" presStyleIdx="0" presStyleCnt="1"/>
      <dgm:spPr/>
      <dgm:t>
        <a:bodyPr/>
        <a:lstStyle/>
        <a:p>
          <a:endParaRPr lang="de-CH"/>
        </a:p>
      </dgm:t>
    </dgm:pt>
    <dgm:pt modelId="{825817E0-5326-4617-B1AF-DB3AC6173473}" type="pres">
      <dgm:prSet presAssocID="{D07EAE06-4E8B-41A1-A625-B84CA64029E2}" presName="childShape" presStyleCnt="0"/>
      <dgm:spPr/>
    </dgm:pt>
    <dgm:pt modelId="{287458E8-292D-45CE-9456-E8E9094EB9A8}" type="pres">
      <dgm:prSet presAssocID="{CC463031-62CF-4A86-9CA4-3E4D12F6C47A}" presName="Name13" presStyleLbl="parChTrans1D2" presStyleIdx="0" presStyleCnt="3"/>
      <dgm:spPr/>
      <dgm:t>
        <a:bodyPr/>
        <a:lstStyle/>
        <a:p>
          <a:endParaRPr lang="de-CH"/>
        </a:p>
      </dgm:t>
    </dgm:pt>
    <dgm:pt modelId="{46445F73-AB7D-4821-9E1B-834400046883}" type="pres">
      <dgm:prSet presAssocID="{88E5E5A7-A971-4424-ABBA-487DFB394EC3}" presName="childText" presStyleLbl="bgAcc1" presStyleIdx="0" presStyleCnt="3">
        <dgm:presLayoutVars>
          <dgm:bulletEnabled val="1"/>
        </dgm:presLayoutVars>
      </dgm:prSet>
      <dgm:spPr/>
      <dgm:t>
        <a:bodyPr/>
        <a:lstStyle/>
        <a:p>
          <a:endParaRPr lang="de-CH"/>
        </a:p>
      </dgm:t>
    </dgm:pt>
    <dgm:pt modelId="{58AD5F3D-2C89-4AD4-BC89-092692DF3AC2}" type="pres">
      <dgm:prSet presAssocID="{1B510C7E-BFDE-4F15-8750-394D84EB2D0C}" presName="Name13" presStyleLbl="parChTrans1D2" presStyleIdx="1" presStyleCnt="3"/>
      <dgm:spPr/>
      <dgm:t>
        <a:bodyPr/>
        <a:lstStyle/>
        <a:p>
          <a:endParaRPr lang="de-CH"/>
        </a:p>
      </dgm:t>
    </dgm:pt>
    <dgm:pt modelId="{7D54B8C7-247D-4196-966E-D8705F7CB569}" type="pres">
      <dgm:prSet presAssocID="{2CB17789-0640-4C75-962A-CA1F287CD5A8}" presName="childText" presStyleLbl="bgAcc1" presStyleIdx="1" presStyleCnt="3">
        <dgm:presLayoutVars>
          <dgm:bulletEnabled val="1"/>
        </dgm:presLayoutVars>
      </dgm:prSet>
      <dgm:spPr/>
      <dgm:t>
        <a:bodyPr/>
        <a:lstStyle/>
        <a:p>
          <a:endParaRPr lang="de-CH"/>
        </a:p>
      </dgm:t>
    </dgm:pt>
    <dgm:pt modelId="{66BA1814-311A-480A-A7CB-EC8E9D92F037}" type="pres">
      <dgm:prSet presAssocID="{83531A8B-0231-4DB7-B91D-839C78E1A0FF}" presName="Name13" presStyleLbl="parChTrans1D2" presStyleIdx="2" presStyleCnt="3"/>
      <dgm:spPr/>
      <dgm:t>
        <a:bodyPr/>
        <a:lstStyle/>
        <a:p>
          <a:endParaRPr lang="de-CH"/>
        </a:p>
      </dgm:t>
    </dgm:pt>
    <dgm:pt modelId="{25E06216-8B7E-48D6-831B-D49A99A9DB5D}" type="pres">
      <dgm:prSet presAssocID="{7DCE30E5-F067-4493-920D-0154CABA90D0}" presName="childText" presStyleLbl="bgAcc1" presStyleIdx="2" presStyleCnt="3">
        <dgm:presLayoutVars>
          <dgm:bulletEnabled val="1"/>
        </dgm:presLayoutVars>
      </dgm:prSet>
      <dgm:spPr/>
      <dgm:t>
        <a:bodyPr/>
        <a:lstStyle/>
        <a:p>
          <a:endParaRPr lang="de-CH"/>
        </a:p>
      </dgm:t>
    </dgm:pt>
  </dgm:ptLst>
  <dgm:cxnLst>
    <dgm:cxn modelId="{C9872FAD-AEA3-4443-8180-4E0D50A21C1B}" type="presOf" srcId="{88E5E5A7-A971-4424-ABBA-487DFB394EC3}" destId="{46445F73-AB7D-4821-9E1B-834400046883}" srcOrd="0" destOrd="0" presId="urn:microsoft.com/office/officeart/2005/8/layout/hierarchy3"/>
    <dgm:cxn modelId="{78992D0E-DB03-4441-A7E7-B942F2D2A32C}" srcId="{D07EAE06-4E8B-41A1-A625-B84CA64029E2}" destId="{7DCE30E5-F067-4493-920D-0154CABA90D0}" srcOrd="2" destOrd="0" parTransId="{83531A8B-0231-4DB7-B91D-839C78E1A0FF}" sibTransId="{BDACD500-F07D-4DB3-AA91-7522005FCE71}"/>
    <dgm:cxn modelId="{17209368-21C6-4677-B057-B9837878B41A}" type="presOf" srcId="{BEEE307C-B501-492D-B10C-62623AB913C3}" destId="{A2D6B548-4CF8-4AC8-A957-3DD32938A697}" srcOrd="0" destOrd="0" presId="urn:microsoft.com/office/officeart/2005/8/layout/hierarchy3"/>
    <dgm:cxn modelId="{9FA97F5B-D6DB-42E9-960E-4F448D9DF093}" type="presOf" srcId="{CC463031-62CF-4A86-9CA4-3E4D12F6C47A}" destId="{287458E8-292D-45CE-9456-E8E9094EB9A8}" srcOrd="0" destOrd="0" presId="urn:microsoft.com/office/officeart/2005/8/layout/hierarchy3"/>
    <dgm:cxn modelId="{3EF9B488-9D23-4693-9ABE-E3E8E3525873}" srcId="{D07EAE06-4E8B-41A1-A625-B84CA64029E2}" destId="{88E5E5A7-A971-4424-ABBA-487DFB394EC3}" srcOrd="0" destOrd="0" parTransId="{CC463031-62CF-4A86-9CA4-3E4D12F6C47A}" sibTransId="{E3A7956A-9E7A-4EDA-9004-A18802C2E57D}"/>
    <dgm:cxn modelId="{EB64C75A-0BBA-46F5-8506-4B9E6A8499BA}" type="presOf" srcId="{7DCE30E5-F067-4493-920D-0154CABA90D0}" destId="{25E06216-8B7E-48D6-831B-D49A99A9DB5D}" srcOrd="0" destOrd="0" presId="urn:microsoft.com/office/officeart/2005/8/layout/hierarchy3"/>
    <dgm:cxn modelId="{85F990F8-4B63-421C-A486-6599275EE630}" type="presOf" srcId="{83531A8B-0231-4DB7-B91D-839C78E1A0FF}" destId="{66BA1814-311A-480A-A7CB-EC8E9D92F037}" srcOrd="0" destOrd="0" presId="urn:microsoft.com/office/officeart/2005/8/layout/hierarchy3"/>
    <dgm:cxn modelId="{48BBB92F-C11B-4F19-B244-ADEB61AECDDB}" type="presOf" srcId="{D07EAE06-4E8B-41A1-A625-B84CA64029E2}" destId="{4D61B8ED-2D5C-4C08-8257-CF712C5F3319}" srcOrd="0" destOrd="0" presId="urn:microsoft.com/office/officeart/2005/8/layout/hierarchy3"/>
    <dgm:cxn modelId="{8A7A0D1A-E0D2-403E-B8E8-A8A8962F5DE1}" srcId="{D07EAE06-4E8B-41A1-A625-B84CA64029E2}" destId="{2CB17789-0640-4C75-962A-CA1F287CD5A8}" srcOrd="1" destOrd="0" parTransId="{1B510C7E-BFDE-4F15-8750-394D84EB2D0C}" sibTransId="{E89CF79B-3ACE-41CA-8117-2D06FA7078A1}"/>
    <dgm:cxn modelId="{831E8B4A-8B88-49A2-84DB-4C749331CA14}" type="presOf" srcId="{2CB17789-0640-4C75-962A-CA1F287CD5A8}" destId="{7D54B8C7-247D-4196-966E-D8705F7CB569}" srcOrd="0" destOrd="0" presId="urn:microsoft.com/office/officeart/2005/8/layout/hierarchy3"/>
    <dgm:cxn modelId="{3266ABED-F2C6-4456-B7DF-EF247FDEFD4A}" type="presOf" srcId="{D07EAE06-4E8B-41A1-A625-B84CA64029E2}" destId="{50853640-C287-4138-8669-BF09087965E0}" srcOrd="1" destOrd="0" presId="urn:microsoft.com/office/officeart/2005/8/layout/hierarchy3"/>
    <dgm:cxn modelId="{6294C340-E013-4515-B4FE-B19F45216753}" srcId="{BEEE307C-B501-492D-B10C-62623AB913C3}" destId="{D07EAE06-4E8B-41A1-A625-B84CA64029E2}" srcOrd="0" destOrd="0" parTransId="{C0AE68D8-4ED6-4BD7-B248-5F2155A92B44}" sibTransId="{FFFDD6E4-045B-4DF9-BD2C-1A07439EFDEC}"/>
    <dgm:cxn modelId="{7C8929B5-7B80-4273-A366-02306E8AEEC8}" type="presOf" srcId="{1B510C7E-BFDE-4F15-8750-394D84EB2D0C}" destId="{58AD5F3D-2C89-4AD4-BC89-092692DF3AC2}" srcOrd="0" destOrd="0" presId="urn:microsoft.com/office/officeart/2005/8/layout/hierarchy3"/>
    <dgm:cxn modelId="{594D485B-41ED-4872-AEF3-51EAEB272A53}" type="presParOf" srcId="{A2D6B548-4CF8-4AC8-A957-3DD32938A697}" destId="{84FBC458-45C0-4D06-B3C5-34A73C545BF9}" srcOrd="0" destOrd="0" presId="urn:microsoft.com/office/officeart/2005/8/layout/hierarchy3"/>
    <dgm:cxn modelId="{8D7E8997-F029-4B60-A6E2-590B4A8F62F0}" type="presParOf" srcId="{84FBC458-45C0-4D06-B3C5-34A73C545BF9}" destId="{C46E2D56-4CF5-4901-88FC-8ADE6D479C0F}" srcOrd="0" destOrd="0" presId="urn:microsoft.com/office/officeart/2005/8/layout/hierarchy3"/>
    <dgm:cxn modelId="{2DB5E879-4A88-4FA5-BC60-A654F1BCAA85}" type="presParOf" srcId="{C46E2D56-4CF5-4901-88FC-8ADE6D479C0F}" destId="{4D61B8ED-2D5C-4C08-8257-CF712C5F3319}" srcOrd="0" destOrd="0" presId="urn:microsoft.com/office/officeart/2005/8/layout/hierarchy3"/>
    <dgm:cxn modelId="{99F4CE99-499C-4EAD-9B92-63F86BB21234}" type="presParOf" srcId="{C46E2D56-4CF5-4901-88FC-8ADE6D479C0F}" destId="{50853640-C287-4138-8669-BF09087965E0}" srcOrd="1" destOrd="0" presId="urn:microsoft.com/office/officeart/2005/8/layout/hierarchy3"/>
    <dgm:cxn modelId="{96061C5A-303A-4D10-97B9-2B2B548EA31C}" type="presParOf" srcId="{84FBC458-45C0-4D06-B3C5-34A73C545BF9}" destId="{825817E0-5326-4617-B1AF-DB3AC6173473}" srcOrd="1" destOrd="0" presId="urn:microsoft.com/office/officeart/2005/8/layout/hierarchy3"/>
    <dgm:cxn modelId="{5BD7CD09-BE30-4B2E-AE6A-E29BD5F0377A}" type="presParOf" srcId="{825817E0-5326-4617-B1AF-DB3AC6173473}" destId="{287458E8-292D-45CE-9456-E8E9094EB9A8}" srcOrd="0" destOrd="0" presId="urn:microsoft.com/office/officeart/2005/8/layout/hierarchy3"/>
    <dgm:cxn modelId="{2C430A75-A785-4296-A31B-3A51D52BAFF8}" type="presParOf" srcId="{825817E0-5326-4617-B1AF-DB3AC6173473}" destId="{46445F73-AB7D-4821-9E1B-834400046883}" srcOrd="1" destOrd="0" presId="urn:microsoft.com/office/officeart/2005/8/layout/hierarchy3"/>
    <dgm:cxn modelId="{1E03F8E4-467F-4824-A320-7738555C3055}" type="presParOf" srcId="{825817E0-5326-4617-B1AF-DB3AC6173473}" destId="{58AD5F3D-2C89-4AD4-BC89-092692DF3AC2}" srcOrd="2" destOrd="0" presId="urn:microsoft.com/office/officeart/2005/8/layout/hierarchy3"/>
    <dgm:cxn modelId="{76C6E246-C86E-4B27-B02B-F5C4260E878E}" type="presParOf" srcId="{825817E0-5326-4617-B1AF-DB3AC6173473}" destId="{7D54B8C7-247D-4196-966E-D8705F7CB569}" srcOrd="3" destOrd="0" presId="urn:microsoft.com/office/officeart/2005/8/layout/hierarchy3"/>
    <dgm:cxn modelId="{580FE5EB-2E84-482F-9FF4-9F21478504BE}" type="presParOf" srcId="{825817E0-5326-4617-B1AF-DB3AC6173473}" destId="{66BA1814-311A-480A-A7CB-EC8E9D92F037}" srcOrd="4" destOrd="0" presId="urn:microsoft.com/office/officeart/2005/8/layout/hierarchy3"/>
    <dgm:cxn modelId="{DE0A002F-0635-4CD4-ABC3-DD5614762134}" type="presParOf" srcId="{825817E0-5326-4617-B1AF-DB3AC6173473}" destId="{25E06216-8B7E-48D6-831B-D49A99A9DB5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715A2-B915-4B79-8A15-2B88AC12D77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de-CH"/>
        </a:p>
      </dgm:t>
    </dgm:pt>
    <dgm:pt modelId="{E3A92339-454E-47F4-B6DA-1D24883A1BED}">
      <dgm:prSet phldrT="[Text]" custT="1"/>
      <dgm:spPr>
        <a:ln>
          <a:solidFill>
            <a:srgbClr val="0070C0"/>
          </a:solidFill>
        </a:ln>
      </dgm:spPr>
      <dgm:t>
        <a:bodyPr/>
        <a:lstStyle/>
        <a:p>
          <a:r>
            <a:rPr lang="de-CH" sz="1400" dirty="0" smtClean="0">
              <a:latin typeface="Arial" panose="020B0604020202020204" pitchFamily="34" charset="0"/>
              <a:cs typeface="Arial" panose="020B0604020202020204" pitchFamily="34" charset="0"/>
            </a:rPr>
            <a:t>Inhalte: vermittelter Stoff der überbetrieblichen Kurse gemäss Kursprogramm</a:t>
          </a:r>
          <a:br>
            <a:rPr lang="de-CH" sz="1400" dirty="0" smtClean="0">
              <a:latin typeface="Arial" panose="020B0604020202020204" pitchFamily="34" charset="0"/>
              <a:cs typeface="Arial" panose="020B0604020202020204" pitchFamily="34" charset="0"/>
            </a:rPr>
          </a:br>
          <a:r>
            <a:rPr lang="de-CH" sz="1400" b="1" dirty="0" smtClean="0">
              <a:latin typeface="Arial" panose="020B0604020202020204" pitchFamily="34" charset="0"/>
              <a:cs typeface="Arial" panose="020B0604020202020204" pitchFamily="34" charset="0"/>
              <a:sym typeface="Wingdings"/>
            </a:rPr>
            <a:t> Aargauisches </a:t>
          </a:r>
          <a:r>
            <a:rPr lang="de-CH" sz="1400" b="1" dirty="0" err="1" smtClean="0">
              <a:latin typeface="Arial" panose="020B0604020202020204" pitchFamily="34" charset="0"/>
              <a:cs typeface="Arial" panose="020B0604020202020204" pitchFamily="34" charset="0"/>
              <a:sym typeface="Wingdings"/>
            </a:rPr>
            <a:t>üK</a:t>
          </a:r>
          <a:r>
            <a:rPr lang="de-CH" sz="1400" b="1" dirty="0" smtClean="0">
              <a:latin typeface="Arial" panose="020B0604020202020204" pitchFamily="34" charset="0"/>
              <a:cs typeface="Arial" panose="020B0604020202020204" pitchFamily="34" charset="0"/>
              <a:sym typeface="Wingdings"/>
            </a:rPr>
            <a:t>-Lehrmittel</a:t>
          </a:r>
          <a:endParaRPr lang="de-CH" sz="1400" b="1" dirty="0">
            <a:latin typeface="Arial" panose="020B0604020202020204" pitchFamily="34" charset="0"/>
            <a:cs typeface="Arial" panose="020B0604020202020204" pitchFamily="34" charset="0"/>
          </a:endParaRPr>
        </a:p>
      </dgm:t>
    </dgm:pt>
    <dgm:pt modelId="{A354E29B-A5B2-4FDC-AFCA-BCEF12E08262}" type="parTrans" cxnId="{87E28228-10A9-4294-9457-35057781885E}">
      <dgm:prSet/>
      <dgm:spPr/>
      <dgm:t>
        <a:bodyPr/>
        <a:lstStyle/>
        <a:p>
          <a:endParaRPr lang="de-CH" sz="1400"/>
        </a:p>
      </dgm:t>
    </dgm:pt>
    <dgm:pt modelId="{7C6AB53A-E4B6-4CB6-9244-7E29EDDFC899}" type="sibTrans" cxnId="{87E28228-10A9-4294-9457-35057781885E}">
      <dgm:prSet/>
      <dgm:spPr/>
      <dgm:t>
        <a:bodyPr/>
        <a:lstStyle/>
        <a:p>
          <a:endParaRPr lang="de-CH" sz="1400"/>
        </a:p>
      </dgm:t>
    </dgm:pt>
    <dgm:pt modelId="{51C51ACC-659D-42E9-AD5D-CD03A954594F}">
      <dgm:prSet phldrT="[Text]" custT="1"/>
      <dgm:spPr>
        <a:ln>
          <a:solidFill>
            <a:srgbClr val="0070C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Methoden-, Sozial- und Selbstkompetenzen</a:t>
          </a:r>
        </a:p>
        <a:p>
          <a:pPr defTabSz="889000">
            <a:lnSpc>
              <a:spcPct val="90000"/>
            </a:lnSpc>
            <a:spcBef>
              <a:spcPct val="0"/>
            </a:spcBef>
            <a:spcAft>
              <a:spcPct val="35000"/>
            </a:spcAft>
          </a:pPr>
          <a:endParaRPr lang="de-CH" sz="1400" dirty="0">
            <a:latin typeface="Calibri" panose="020F0502020204030204" pitchFamily="34" charset="0"/>
          </a:endParaRPr>
        </a:p>
      </dgm:t>
    </dgm:pt>
    <dgm:pt modelId="{689F75D5-2519-4DFE-B67F-3EFE823CB4D7}" type="parTrans" cxnId="{0398C868-AEB8-4136-A2D1-6A21A6F5E9A2}">
      <dgm:prSet/>
      <dgm:spPr/>
      <dgm:t>
        <a:bodyPr/>
        <a:lstStyle/>
        <a:p>
          <a:endParaRPr lang="de-CH" sz="1400"/>
        </a:p>
      </dgm:t>
    </dgm:pt>
    <dgm:pt modelId="{EB24AED3-0268-44A2-BAF5-BBD8554D87F9}" type="sibTrans" cxnId="{0398C868-AEB8-4136-A2D1-6A21A6F5E9A2}">
      <dgm:prSet/>
      <dgm:spPr/>
      <dgm:t>
        <a:bodyPr/>
        <a:lstStyle/>
        <a:p>
          <a:endParaRPr lang="de-CH" sz="1400"/>
        </a:p>
      </dgm:t>
    </dgm:pt>
    <dgm:pt modelId="{45E9F57A-F067-4E73-BD8E-B9F348D1B2D2}">
      <dgm:prSet phldrT="[Text]" custT="1"/>
      <dgm:spPr>
        <a:ln>
          <a:solidFill>
            <a:srgbClr val="0070C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de-CH" sz="1400" dirty="0" smtClean="0">
            <a:latin typeface="Calibri" panose="020F050202020403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de-CH" sz="1400" dirty="0" smtClean="0">
              <a:latin typeface="Arial" panose="020B0604020202020204" pitchFamily="34" charset="0"/>
              <a:cs typeface="Arial" panose="020B0604020202020204" pitchFamily="34" charset="0"/>
            </a:rPr>
            <a:t>Die Leistungsziele der betrieblichen Ausbildung und der überbetrieblichen Kurse</a:t>
          </a:r>
        </a:p>
        <a:p>
          <a:pPr defTabSz="622300">
            <a:lnSpc>
              <a:spcPct val="90000"/>
            </a:lnSpc>
            <a:spcBef>
              <a:spcPct val="0"/>
            </a:spcBef>
            <a:spcAft>
              <a:spcPct val="35000"/>
            </a:spcAft>
          </a:pPr>
          <a:endParaRPr lang="de-CH" sz="1400" dirty="0">
            <a:latin typeface="Calibri" panose="020F0502020204030204" pitchFamily="34" charset="0"/>
          </a:endParaRPr>
        </a:p>
      </dgm:t>
    </dgm:pt>
    <dgm:pt modelId="{638DBD6B-A6D7-4DEC-BF43-44ECB6B40365}" type="parTrans" cxnId="{F60B8ABF-AD92-43F9-A9EA-259F79E17EAC}">
      <dgm:prSet/>
      <dgm:spPr/>
      <dgm:t>
        <a:bodyPr/>
        <a:lstStyle/>
        <a:p>
          <a:endParaRPr lang="de-CH" sz="1400"/>
        </a:p>
      </dgm:t>
    </dgm:pt>
    <dgm:pt modelId="{7241D980-388B-4F85-B0EA-595FCA6CD40D}" type="sibTrans" cxnId="{F60B8ABF-AD92-43F9-A9EA-259F79E17EAC}">
      <dgm:prSet/>
      <dgm:spPr/>
      <dgm:t>
        <a:bodyPr/>
        <a:lstStyle/>
        <a:p>
          <a:endParaRPr lang="de-CH" sz="1400"/>
        </a:p>
      </dgm:t>
    </dgm:pt>
    <dgm:pt modelId="{0B3E1EAD-B3AD-4051-9459-EA8536477281}">
      <dgm:prSet custT="1"/>
      <dgm:spPr>
        <a:ln>
          <a:solidFill>
            <a:srgbClr val="0070C0"/>
          </a:solidFill>
        </a:ln>
      </dgm:spPr>
      <dgm:t>
        <a:bodyPr/>
        <a:lstStyle/>
        <a:p>
          <a:r>
            <a:rPr lang="de-CH" sz="1600" b="1" dirty="0" smtClean="0">
              <a:latin typeface="Arial" panose="020B0604020202020204" pitchFamily="34" charset="0"/>
              <a:cs typeface="Arial" panose="020B0604020202020204" pitchFamily="34" charset="0"/>
            </a:rPr>
            <a:t>Praxisbericht</a:t>
          </a:r>
          <a:r>
            <a:rPr lang="de-CH" sz="2400" b="1" dirty="0" smtClean="0">
              <a:latin typeface="Calibri" panose="020F0502020204030204" pitchFamily="34" charset="0"/>
            </a:rPr>
            <a:t> </a:t>
          </a:r>
          <a:endParaRPr lang="de-CH" sz="2000" b="1" dirty="0">
            <a:latin typeface="Calibri" panose="020F0502020204030204" pitchFamily="34" charset="0"/>
          </a:endParaRPr>
        </a:p>
      </dgm:t>
    </dgm:pt>
    <dgm:pt modelId="{D0745575-013F-4AA3-A3D0-F3B735F1458C}" type="parTrans" cxnId="{836283F1-3CCC-4BC3-92D1-3461C6197FA8}">
      <dgm:prSet/>
      <dgm:spPr/>
      <dgm:t>
        <a:bodyPr/>
        <a:lstStyle/>
        <a:p>
          <a:endParaRPr lang="de-CH"/>
        </a:p>
      </dgm:t>
    </dgm:pt>
    <dgm:pt modelId="{699B8264-D024-4CF0-8FC4-2A8B04D23B4C}" type="sibTrans" cxnId="{836283F1-3CCC-4BC3-92D1-3461C6197FA8}">
      <dgm:prSet/>
      <dgm:spPr/>
      <dgm:t>
        <a:bodyPr/>
        <a:lstStyle/>
        <a:p>
          <a:endParaRPr lang="de-CH"/>
        </a:p>
      </dgm:t>
    </dgm:pt>
    <dgm:pt modelId="{448DF15A-2D9D-4AF8-8B2F-598E2E2C2455}">
      <dgm:prSet custT="1"/>
      <dgm:spPr>
        <a:ln>
          <a:solidFill>
            <a:srgbClr val="0070C0"/>
          </a:solidFill>
        </a:ln>
      </dgm:spPr>
      <dgm:t>
        <a:bodyPr/>
        <a:lstStyle/>
        <a:p>
          <a:r>
            <a:rPr lang="de-CH" sz="1400" dirty="0" smtClean="0">
              <a:latin typeface="Arial" panose="020B0604020202020204" pitchFamily="34" charset="0"/>
              <a:cs typeface="Arial" panose="020B0604020202020204" pitchFamily="34" charset="0"/>
            </a:rPr>
            <a:t>Ausbildungsprogramm</a:t>
          </a:r>
          <a:endParaRPr lang="de-CH" sz="1400" dirty="0">
            <a:latin typeface="Arial" panose="020B0604020202020204" pitchFamily="34" charset="0"/>
            <a:cs typeface="Arial" panose="020B0604020202020204" pitchFamily="34" charset="0"/>
          </a:endParaRPr>
        </a:p>
      </dgm:t>
    </dgm:pt>
    <dgm:pt modelId="{6E82EEDB-A24E-4DC1-AC98-0916238D4140}" type="parTrans" cxnId="{CAC4B9CA-9733-41DC-81D7-AC7E2CA7065A}">
      <dgm:prSet/>
      <dgm:spPr/>
      <dgm:t>
        <a:bodyPr/>
        <a:lstStyle/>
        <a:p>
          <a:endParaRPr lang="de-CH"/>
        </a:p>
      </dgm:t>
    </dgm:pt>
    <dgm:pt modelId="{B7E2B93C-C25D-4AEA-8B38-63CD53B6FDCC}" type="sibTrans" cxnId="{CAC4B9CA-9733-41DC-81D7-AC7E2CA7065A}">
      <dgm:prSet/>
      <dgm:spPr/>
      <dgm:t>
        <a:bodyPr/>
        <a:lstStyle/>
        <a:p>
          <a:endParaRPr lang="de-CH"/>
        </a:p>
      </dgm:t>
    </dgm:pt>
    <dgm:pt modelId="{007C69DC-9EE5-4021-8F80-83C93E4AF318}" type="pres">
      <dgm:prSet presAssocID="{092715A2-B915-4B79-8A15-2B88AC12D778}" presName="compositeShape" presStyleCnt="0">
        <dgm:presLayoutVars>
          <dgm:dir/>
          <dgm:resizeHandles/>
        </dgm:presLayoutVars>
      </dgm:prSet>
      <dgm:spPr/>
      <dgm:t>
        <a:bodyPr/>
        <a:lstStyle/>
        <a:p>
          <a:endParaRPr lang="de-CH"/>
        </a:p>
      </dgm:t>
    </dgm:pt>
    <dgm:pt modelId="{76B2B746-D887-4D8D-8AF1-312FC96EF612}" type="pres">
      <dgm:prSet presAssocID="{092715A2-B915-4B79-8A15-2B88AC12D778}" presName="pyramid" presStyleLbl="node1" presStyleIdx="0" presStyleCnt="1"/>
      <dgm:spPr>
        <a:solidFill>
          <a:srgbClr val="0070C0"/>
        </a:solidFill>
      </dgm:spPr>
      <dgm:t>
        <a:bodyPr/>
        <a:lstStyle/>
        <a:p>
          <a:endParaRPr lang="de-CH"/>
        </a:p>
      </dgm:t>
    </dgm:pt>
    <dgm:pt modelId="{69240965-AE1C-40F7-9F6E-24CBE09CB0ED}" type="pres">
      <dgm:prSet presAssocID="{092715A2-B915-4B79-8A15-2B88AC12D778}" presName="theList" presStyleCnt="0"/>
      <dgm:spPr/>
    </dgm:pt>
    <dgm:pt modelId="{8C4D7F16-FD93-4C44-A6E1-A40539C5B5B8}" type="pres">
      <dgm:prSet presAssocID="{E3A92339-454E-47F4-B6DA-1D24883A1BED}" presName="aNode" presStyleLbl="fgAcc1" presStyleIdx="0" presStyleCnt="5" custScaleX="165385" custScaleY="106739">
        <dgm:presLayoutVars>
          <dgm:bulletEnabled val="1"/>
        </dgm:presLayoutVars>
      </dgm:prSet>
      <dgm:spPr/>
      <dgm:t>
        <a:bodyPr/>
        <a:lstStyle/>
        <a:p>
          <a:endParaRPr lang="de-CH"/>
        </a:p>
      </dgm:t>
    </dgm:pt>
    <dgm:pt modelId="{23E4A1DA-EF82-4734-A132-83D81AEC16A0}" type="pres">
      <dgm:prSet presAssocID="{E3A92339-454E-47F4-B6DA-1D24883A1BED}" presName="aSpace" presStyleCnt="0"/>
      <dgm:spPr/>
    </dgm:pt>
    <dgm:pt modelId="{5BFF676B-18EA-4125-8B43-D903677B4EDD}" type="pres">
      <dgm:prSet presAssocID="{51C51ACC-659D-42E9-AD5D-CD03A954594F}" presName="aNode" presStyleLbl="fgAcc1" presStyleIdx="1" presStyleCnt="5" custScaleX="166896" custScaleY="108376">
        <dgm:presLayoutVars>
          <dgm:bulletEnabled val="1"/>
        </dgm:presLayoutVars>
      </dgm:prSet>
      <dgm:spPr/>
      <dgm:t>
        <a:bodyPr/>
        <a:lstStyle/>
        <a:p>
          <a:endParaRPr lang="de-CH"/>
        </a:p>
      </dgm:t>
    </dgm:pt>
    <dgm:pt modelId="{A72F4FBE-21F8-421D-9C58-2F288CF81BA0}" type="pres">
      <dgm:prSet presAssocID="{51C51ACC-659D-42E9-AD5D-CD03A954594F}" presName="aSpace" presStyleCnt="0"/>
      <dgm:spPr/>
    </dgm:pt>
    <dgm:pt modelId="{EE7DF21F-C112-4A97-9852-5181A1CF1297}" type="pres">
      <dgm:prSet presAssocID="{45E9F57A-F067-4E73-BD8E-B9F348D1B2D2}" presName="aNode" presStyleLbl="fgAcc1" presStyleIdx="2" presStyleCnt="5" custScaleX="170055" custScaleY="110221">
        <dgm:presLayoutVars>
          <dgm:bulletEnabled val="1"/>
        </dgm:presLayoutVars>
      </dgm:prSet>
      <dgm:spPr/>
      <dgm:t>
        <a:bodyPr/>
        <a:lstStyle/>
        <a:p>
          <a:endParaRPr lang="de-CH"/>
        </a:p>
      </dgm:t>
    </dgm:pt>
    <dgm:pt modelId="{BD0CEA70-B0B2-43BB-A97E-5322CCEAAEB0}" type="pres">
      <dgm:prSet presAssocID="{45E9F57A-F067-4E73-BD8E-B9F348D1B2D2}" presName="aSpace" presStyleCnt="0"/>
      <dgm:spPr/>
    </dgm:pt>
    <dgm:pt modelId="{BBE95C72-9A3E-405A-9EE4-270C8728D648}" type="pres">
      <dgm:prSet presAssocID="{448DF15A-2D9D-4AF8-8B2F-598E2E2C2455}" presName="aNode" presStyleLbl="fgAcc1" presStyleIdx="3" presStyleCnt="5" custScaleX="170055" custScaleY="112617">
        <dgm:presLayoutVars>
          <dgm:bulletEnabled val="1"/>
        </dgm:presLayoutVars>
      </dgm:prSet>
      <dgm:spPr/>
      <dgm:t>
        <a:bodyPr/>
        <a:lstStyle/>
        <a:p>
          <a:endParaRPr lang="de-CH"/>
        </a:p>
      </dgm:t>
    </dgm:pt>
    <dgm:pt modelId="{12EC1FDB-7A1F-4681-8F9E-1236A8DF9BB2}" type="pres">
      <dgm:prSet presAssocID="{448DF15A-2D9D-4AF8-8B2F-598E2E2C2455}" presName="aSpace" presStyleCnt="0"/>
      <dgm:spPr/>
    </dgm:pt>
    <dgm:pt modelId="{4628BA54-2E1E-4CA1-A989-2EA709F9B704}" type="pres">
      <dgm:prSet presAssocID="{0B3E1EAD-B3AD-4051-9459-EA8536477281}" presName="aNode" presStyleLbl="fgAcc1" presStyleIdx="4" presStyleCnt="5" custScaleX="168269" custScaleY="115290">
        <dgm:presLayoutVars>
          <dgm:bulletEnabled val="1"/>
        </dgm:presLayoutVars>
      </dgm:prSet>
      <dgm:spPr/>
      <dgm:t>
        <a:bodyPr/>
        <a:lstStyle/>
        <a:p>
          <a:endParaRPr lang="de-CH"/>
        </a:p>
      </dgm:t>
    </dgm:pt>
    <dgm:pt modelId="{828DEDAF-77A5-4332-97D3-D0F29EF65B06}" type="pres">
      <dgm:prSet presAssocID="{0B3E1EAD-B3AD-4051-9459-EA8536477281}" presName="aSpace" presStyleCnt="0"/>
      <dgm:spPr/>
    </dgm:pt>
  </dgm:ptLst>
  <dgm:cxnLst>
    <dgm:cxn modelId="{658A0DDD-9478-42D1-BE03-D0D2CFBC065F}" type="presOf" srcId="{51C51ACC-659D-42E9-AD5D-CD03A954594F}" destId="{5BFF676B-18EA-4125-8B43-D903677B4EDD}" srcOrd="0" destOrd="0" presId="urn:microsoft.com/office/officeart/2005/8/layout/pyramid2"/>
    <dgm:cxn modelId="{4B3B0AB7-1E46-42E5-BF33-241E03DCDC17}" type="presOf" srcId="{E3A92339-454E-47F4-B6DA-1D24883A1BED}" destId="{8C4D7F16-FD93-4C44-A6E1-A40539C5B5B8}" srcOrd="0" destOrd="0" presId="urn:microsoft.com/office/officeart/2005/8/layout/pyramid2"/>
    <dgm:cxn modelId="{0398C868-AEB8-4136-A2D1-6A21A6F5E9A2}" srcId="{092715A2-B915-4B79-8A15-2B88AC12D778}" destId="{51C51ACC-659D-42E9-AD5D-CD03A954594F}" srcOrd="1" destOrd="0" parTransId="{689F75D5-2519-4DFE-B67F-3EFE823CB4D7}" sibTransId="{EB24AED3-0268-44A2-BAF5-BBD8554D87F9}"/>
    <dgm:cxn modelId="{CAC4B9CA-9733-41DC-81D7-AC7E2CA7065A}" srcId="{092715A2-B915-4B79-8A15-2B88AC12D778}" destId="{448DF15A-2D9D-4AF8-8B2F-598E2E2C2455}" srcOrd="3" destOrd="0" parTransId="{6E82EEDB-A24E-4DC1-AC98-0916238D4140}" sibTransId="{B7E2B93C-C25D-4AEA-8B38-63CD53B6FDCC}"/>
    <dgm:cxn modelId="{04970A79-1276-4FB4-BB5D-8EAADFF48233}" type="presOf" srcId="{448DF15A-2D9D-4AF8-8B2F-598E2E2C2455}" destId="{BBE95C72-9A3E-405A-9EE4-270C8728D648}" srcOrd="0" destOrd="0" presId="urn:microsoft.com/office/officeart/2005/8/layout/pyramid2"/>
    <dgm:cxn modelId="{FA2F6B00-5299-4494-8975-E72310165578}" type="presOf" srcId="{092715A2-B915-4B79-8A15-2B88AC12D778}" destId="{007C69DC-9EE5-4021-8F80-83C93E4AF318}" srcOrd="0" destOrd="0" presId="urn:microsoft.com/office/officeart/2005/8/layout/pyramid2"/>
    <dgm:cxn modelId="{836283F1-3CCC-4BC3-92D1-3461C6197FA8}" srcId="{092715A2-B915-4B79-8A15-2B88AC12D778}" destId="{0B3E1EAD-B3AD-4051-9459-EA8536477281}" srcOrd="4" destOrd="0" parTransId="{D0745575-013F-4AA3-A3D0-F3B735F1458C}" sibTransId="{699B8264-D024-4CF0-8FC4-2A8B04D23B4C}"/>
    <dgm:cxn modelId="{256D8541-0287-4206-90B6-8D8997736A74}" type="presOf" srcId="{0B3E1EAD-B3AD-4051-9459-EA8536477281}" destId="{4628BA54-2E1E-4CA1-A989-2EA709F9B704}" srcOrd="0" destOrd="0" presId="urn:microsoft.com/office/officeart/2005/8/layout/pyramid2"/>
    <dgm:cxn modelId="{87E28228-10A9-4294-9457-35057781885E}" srcId="{092715A2-B915-4B79-8A15-2B88AC12D778}" destId="{E3A92339-454E-47F4-B6DA-1D24883A1BED}" srcOrd="0" destOrd="0" parTransId="{A354E29B-A5B2-4FDC-AFCA-BCEF12E08262}" sibTransId="{7C6AB53A-E4B6-4CB6-9244-7E29EDDFC899}"/>
    <dgm:cxn modelId="{F60B8ABF-AD92-43F9-A9EA-259F79E17EAC}" srcId="{092715A2-B915-4B79-8A15-2B88AC12D778}" destId="{45E9F57A-F067-4E73-BD8E-B9F348D1B2D2}" srcOrd="2" destOrd="0" parTransId="{638DBD6B-A6D7-4DEC-BF43-44ECB6B40365}" sibTransId="{7241D980-388B-4F85-B0EA-595FCA6CD40D}"/>
    <dgm:cxn modelId="{27BBAC49-5AC6-4F02-ADF7-965E6B05417C}" type="presOf" srcId="{45E9F57A-F067-4E73-BD8E-B9F348D1B2D2}" destId="{EE7DF21F-C112-4A97-9852-5181A1CF1297}" srcOrd="0" destOrd="0" presId="urn:microsoft.com/office/officeart/2005/8/layout/pyramid2"/>
    <dgm:cxn modelId="{7DBFB4F5-0A4E-40E7-8627-679D6D62C92C}" type="presParOf" srcId="{007C69DC-9EE5-4021-8F80-83C93E4AF318}" destId="{76B2B746-D887-4D8D-8AF1-312FC96EF612}" srcOrd="0" destOrd="0" presId="urn:microsoft.com/office/officeart/2005/8/layout/pyramid2"/>
    <dgm:cxn modelId="{45316FFD-DCD5-45FA-9FD5-DBAC9619022F}" type="presParOf" srcId="{007C69DC-9EE5-4021-8F80-83C93E4AF318}" destId="{69240965-AE1C-40F7-9F6E-24CBE09CB0ED}" srcOrd="1" destOrd="0" presId="urn:microsoft.com/office/officeart/2005/8/layout/pyramid2"/>
    <dgm:cxn modelId="{EC7F17BF-F9BD-4332-A149-24D9E6BE0E75}" type="presParOf" srcId="{69240965-AE1C-40F7-9F6E-24CBE09CB0ED}" destId="{8C4D7F16-FD93-4C44-A6E1-A40539C5B5B8}" srcOrd="0" destOrd="0" presId="urn:microsoft.com/office/officeart/2005/8/layout/pyramid2"/>
    <dgm:cxn modelId="{2F8D8F26-8897-4077-BA2E-DAE82D2E8E17}" type="presParOf" srcId="{69240965-AE1C-40F7-9F6E-24CBE09CB0ED}" destId="{23E4A1DA-EF82-4734-A132-83D81AEC16A0}" srcOrd="1" destOrd="0" presId="urn:microsoft.com/office/officeart/2005/8/layout/pyramid2"/>
    <dgm:cxn modelId="{D821770A-881B-46B1-9262-049CB91D99AB}" type="presParOf" srcId="{69240965-AE1C-40F7-9F6E-24CBE09CB0ED}" destId="{5BFF676B-18EA-4125-8B43-D903677B4EDD}" srcOrd="2" destOrd="0" presId="urn:microsoft.com/office/officeart/2005/8/layout/pyramid2"/>
    <dgm:cxn modelId="{3CC34EE9-9FD5-4833-ADA9-15C231B6A423}" type="presParOf" srcId="{69240965-AE1C-40F7-9F6E-24CBE09CB0ED}" destId="{A72F4FBE-21F8-421D-9C58-2F288CF81BA0}" srcOrd="3" destOrd="0" presId="urn:microsoft.com/office/officeart/2005/8/layout/pyramid2"/>
    <dgm:cxn modelId="{DFB37E64-FC46-401A-8355-E35F1BA59BF4}" type="presParOf" srcId="{69240965-AE1C-40F7-9F6E-24CBE09CB0ED}" destId="{EE7DF21F-C112-4A97-9852-5181A1CF1297}" srcOrd="4" destOrd="0" presId="urn:microsoft.com/office/officeart/2005/8/layout/pyramid2"/>
    <dgm:cxn modelId="{4292689C-69E3-4B1A-B5CF-0A23D805DB5F}" type="presParOf" srcId="{69240965-AE1C-40F7-9F6E-24CBE09CB0ED}" destId="{BD0CEA70-B0B2-43BB-A97E-5322CCEAAEB0}" srcOrd="5" destOrd="0" presId="urn:microsoft.com/office/officeart/2005/8/layout/pyramid2"/>
    <dgm:cxn modelId="{83EA89F2-B648-49A7-9FA2-1ADEF70698E6}" type="presParOf" srcId="{69240965-AE1C-40F7-9F6E-24CBE09CB0ED}" destId="{BBE95C72-9A3E-405A-9EE4-270C8728D648}" srcOrd="6" destOrd="0" presId="urn:microsoft.com/office/officeart/2005/8/layout/pyramid2"/>
    <dgm:cxn modelId="{C2813911-D901-4370-B387-F88200BEEAA8}" type="presParOf" srcId="{69240965-AE1C-40F7-9F6E-24CBE09CB0ED}" destId="{12EC1FDB-7A1F-4681-8F9E-1236A8DF9BB2}" srcOrd="7" destOrd="0" presId="urn:microsoft.com/office/officeart/2005/8/layout/pyramid2"/>
    <dgm:cxn modelId="{722512F4-FC4C-4016-8495-5535B6B3C2F7}" type="presParOf" srcId="{69240965-AE1C-40F7-9F6E-24CBE09CB0ED}" destId="{4628BA54-2E1E-4CA1-A989-2EA709F9B704}" srcOrd="8" destOrd="0" presId="urn:microsoft.com/office/officeart/2005/8/layout/pyramid2"/>
    <dgm:cxn modelId="{654C35DD-3996-434D-AC03-FC390FC2D4A3}" type="presParOf" srcId="{69240965-AE1C-40F7-9F6E-24CBE09CB0ED}" destId="{828DEDAF-77A5-4332-97D3-D0F29EF65B0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2715A2-B915-4B79-8A15-2B88AC12D778}" type="doc">
      <dgm:prSet loTypeId="urn:microsoft.com/office/officeart/2005/8/layout/pyramid2" loCatId="pyramid" qsTypeId="urn:microsoft.com/office/officeart/2005/8/quickstyle/simple1" qsCatId="simple" csTypeId="urn:microsoft.com/office/officeart/2005/8/colors/accent1_2" csCatId="accent1" phldr="1"/>
      <dgm:spPr/>
    </dgm:pt>
    <dgm:pt modelId="{E3A92339-454E-47F4-B6DA-1D24883A1BED}">
      <dgm:prSet phldrT="[Text]" custT="1"/>
      <dgm:spPr>
        <a:ln>
          <a:solidFill>
            <a:srgbClr val="0070C0"/>
          </a:solidFill>
        </a:ln>
      </dgm:spPr>
      <dgm:t>
        <a:bodyPr/>
        <a:lstStyle/>
        <a:p>
          <a:r>
            <a:rPr lang="de-CH" sz="1600" dirty="0" smtClean="0">
              <a:latin typeface="Arial" panose="020B0604020202020204" pitchFamily="34" charset="0"/>
              <a:cs typeface="Arial" panose="020B0604020202020204" pitchFamily="34" charset="0"/>
            </a:rPr>
            <a:t>Inhalte: vermittelter Stoff der überbetrieblichen Kurse gemäss Kursprogramm</a:t>
          </a:r>
          <a:br>
            <a:rPr lang="de-CH" sz="1600" dirty="0" smtClean="0">
              <a:latin typeface="Arial" panose="020B0604020202020204" pitchFamily="34" charset="0"/>
              <a:cs typeface="Arial" panose="020B0604020202020204" pitchFamily="34" charset="0"/>
            </a:rPr>
          </a:br>
          <a:r>
            <a:rPr lang="de-CH" sz="1600" b="1" dirty="0" smtClean="0">
              <a:latin typeface="Arial" panose="020B0604020202020204" pitchFamily="34" charset="0"/>
              <a:cs typeface="Arial" panose="020B0604020202020204" pitchFamily="34" charset="0"/>
              <a:sym typeface="Wingdings"/>
            </a:rPr>
            <a:t> Schweizerisches </a:t>
          </a:r>
          <a:r>
            <a:rPr lang="de-CH" sz="1600" b="1" dirty="0" err="1" smtClean="0">
              <a:latin typeface="Arial" panose="020B0604020202020204" pitchFamily="34" charset="0"/>
              <a:cs typeface="Arial" panose="020B0604020202020204" pitchFamily="34" charset="0"/>
              <a:sym typeface="Wingdings"/>
            </a:rPr>
            <a:t>üK</a:t>
          </a:r>
          <a:r>
            <a:rPr lang="de-CH" sz="1600" b="1" dirty="0" smtClean="0">
              <a:latin typeface="Arial" panose="020B0604020202020204" pitchFamily="34" charset="0"/>
              <a:cs typeface="Arial" panose="020B0604020202020204" pitchFamily="34" charset="0"/>
              <a:sym typeface="Wingdings"/>
            </a:rPr>
            <a:t>-Lehrmittel</a:t>
          </a:r>
          <a:endParaRPr lang="de-CH" sz="1600" b="1" dirty="0">
            <a:latin typeface="Arial" panose="020B0604020202020204" pitchFamily="34" charset="0"/>
            <a:cs typeface="Arial" panose="020B0604020202020204" pitchFamily="34" charset="0"/>
          </a:endParaRPr>
        </a:p>
      </dgm:t>
    </dgm:pt>
    <dgm:pt modelId="{A354E29B-A5B2-4FDC-AFCA-BCEF12E08262}" type="parTrans" cxnId="{87E28228-10A9-4294-9457-35057781885E}">
      <dgm:prSet/>
      <dgm:spPr/>
      <dgm:t>
        <a:bodyPr/>
        <a:lstStyle/>
        <a:p>
          <a:endParaRPr lang="de-CH" sz="1400"/>
        </a:p>
      </dgm:t>
    </dgm:pt>
    <dgm:pt modelId="{7C6AB53A-E4B6-4CB6-9244-7E29EDDFC899}" type="sibTrans" cxnId="{87E28228-10A9-4294-9457-35057781885E}">
      <dgm:prSet/>
      <dgm:spPr/>
      <dgm:t>
        <a:bodyPr/>
        <a:lstStyle/>
        <a:p>
          <a:endParaRPr lang="de-CH" sz="1400"/>
        </a:p>
      </dgm:t>
    </dgm:pt>
    <dgm:pt modelId="{51C51ACC-659D-42E9-AD5D-CD03A954594F}">
      <dgm:prSet phldrT="[Text]" custT="1"/>
      <dgm:spPr>
        <a:ln>
          <a:solidFill>
            <a:srgbClr val="0070C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1600" dirty="0" smtClean="0">
              <a:latin typeface="Arial" panose="020B0604020202020204" pitchFamily="34" charset="0"/>
              <a:cs typeface="Arial" panose="020B0604020202020204" pitchFamily="34" charset="0"/>
            </a:rPr>
            <a:t>Methoden-, Sozial- und Selbstkompetenzen</a:t>
          </a:r>
        </a:p>
        <a:p>
          <a:pPr defTabSz="889000">
            <a:lnSpc>
              <a:spcPct val="90000"/>
            </a:lnSpc>
            <a:spcBef>
              <a:spcPct val="0"/>
            </a:spcBef>
            <a:spcAft>
              <a:spcPct val="35000"/>
            </a:spcAft>
          </a:pPr>
          <a:endParaRPr lang="de-CH" sz="1600" dirty="0"/>
        </a:p>
      </dgm:t>
    </dgm:pt>
    <dgm:pt modelId="{689F75D5-2519-4DFE-B67F-3EFE823CB4D7}" type="parTrans" cxnId="{0398C868-AEB8-4136-A2D1-6A21A6F5E9A2}">
      <dgm:prSet/>
      <dgm:spPr/>
      <dgm:t>
        <a:bodyPr/>
        <a:lstStyle/>
        <a:p>
          <a:endParaRPr lang="de-CH" sz="1400"/>
        </a:p>
      </dgm:t>
    </dgm:pt>
    <dgm:pt modelId="{EB24AED3-0268-44A2-BAF5-BBD8554D87F9}" type="sibTrans" cxnId="{0398C868-AEB8-4136-A2D1-6A21A6F5E9A2}">
      <dgm:prSet/>
      <dgm:spPr/>
      <dgm:t>
        <a:bodyPr/>
        <a:lstStyle/>
        <a:p>
          <a:endParaRPr lang="de-CH" sz="1400"/>
        </a:p>
      </dgm:t>
    </dgm:pt>
    <dgm:pt modelId="{45E9F57A-F067-4E73-BD8E-B9F348D1B2D2}">
      <dgm:prSet phldrT="[Text]" custT="1"/>
      <dgm:spPr>
        <a:ln>
          <a:solidFill>
            <a:srgbClr val="0070C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de-CH" sz="1600" dirty="0" smtClean="0">
            <a:latin typeface="Calibri" panose="020F050202020403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de-CH" sz="1600" dirty="0" smtClean="0">
              <a:latin typeface="Arial" panose="020B0604020202020204" pitchFamily="34" charset="0"/>
              <a:cs typeface="Arial" panose="020B0604020202020204" pitchFamily="34" charset="0"/>
            </a:rPr>
            <a:t>Die Leistungsziele der betrieblichen Ausbildung und der überbetrieblichen Kurse</a:t>
          </a:r>
        </a:p>
        <a:p>
          <a:pPr defTabSz="622300">
            <a:lnSpc>
              <a:spcPct val="90000"/>
            </a:lnSpc>
            <a:spcBef>
              <a:spcPct val="0"/>
            </a:spcBef>
            <a:spcAft>
              <a:spcPct val="35000"/>
            </a:spcAft>
          </a:pPr>
          <a:endParaRPr lang="de-CH" sz="1600" dirty="0"/>
        </a:p>
      </dgm:t>
    </dgm:pt>
    <dgm:pt modelId="{638DBD6B-A6D7-4DEC-BF43-44ECB6B40365}" type="parTrans" cxnId="{F60B8ABF-AD92-43F9-A9EA-259F79E17EAC}">
      <dgm:prSet/>
      <dgm:spPr/>
      <dgm:t>
        <a:bodyPr/>
        <a:lstStyle/>
        <a:p>
          <a:endParaRPr lang="de-CH" sz="1400"/>
        </a:p>
      </dgm:t>
    </dgm:pt>
    <dgm:pt modelId="{7241D980-388B-4F85-B0EA-595FCA6CD40D}" type="sibTrans" cxnId="{F60B8ABF-AD92-43F9-A9EA-259F79E17EAC}">
      <dgm:prSet/>
      <dgm:spPr/>
      <dgm:t>
        <a:bodyPr/>
        <a:lstStyle/>
        <a:p>
          <a:endParaRPr lang="de-CH" sz="1400"/>
        </a:p>
      </dgm:t>
    </dgm:pt>
    <dgm:pt modelId="{007C69DC-9EE5-4021-8F80-83C93E4AF318}" type="pres">
      <dgm:prSet presAssocID="{092715A2-B915-4B79-8A15-2B88AC12D778}" presName="compositeShape" presStyleCnt="0">
        <dgm:presLayoutVars>
          <dgm:dir/>
          <dgm:resizeHandles/>
        </dgm:presLayoutVars>
      </dgm:prSet>
      <dgm:spPr/>
    </dgm:pt>
    <dgm:pt modelId="{76B2B746-D887-4D8D-8AF1-312FC96EF612}" type="pres">
      <dgm:prSet presAssocID="{092715A2-B915-4B79-8A15-2B88AC12D778}" presName="pyramid" presStyleLbl="node1" presStyleIdx="0" presStyleCnt="1"/>
      <dgm:spPr>
        <a:solidFill>
          <a:srgbClr val="0070C0"/>
        </a:solidFill>
      </dgm:spPr>
    </dgm:pt>
    <dgm:pt modelId="{69240965-AE1C-40F7-9F6E-24CBE09CB0ED}" type="pres">
      <dgm:prSet presAssocID="{092715A2-B915-4B79-8A15-2B88AC12D778}" presName="theList" presStyleCnt="0"/>
      <dgm:spPr/>
    </dgm:pt>
    <dgm:pt modelId="{8C4D7F16-FD93-4C44-A6E1-A40539C5B5B8}" type="pres">
      <dgm:prSet presAssocID="{E3A92339-454E-47F4-B6DA-1D24883A1BED}" presName="aNode" presStyleLbl="fgAcc1" presStyleIdx="0" presStyleCnt="3" custScaleX="137347">
        <dgm:presLayoutVars>
          <dgm:bulletEnabled val="1"/>
        </dgm:presLayoutVars>
      </dgm:prSet>
      <dgm:spPr/>
      <dgm:t>
        <a:bodyPr/>
        <a:lstStyle/>
        <a:p>
          <a:endParaRPr lang="de-CH"/>
        </a:p>
      </dgm:t>
    </dgm:pt>
    <dgm:pt modelId="{23E4A1DA-EF82-4734-A132-83D81AEC16A0}" type="pres">
      <dgm:prSet presAssocID="{E3A92339-454E-47F4-B6DA-1D24883A1BED}" presName="aSpace" presStyleCnt="0"/>
      <dgm:spPr/>
    </dgm:pt>
    <dgm:pt modelId="{5BFF676B-18EA-4125-8B43-D903677B4EDD}" type="pres">
      <dgm:prSet presAssocID="{51C51ACC-659D-42E9-AD5D-CD03A954594F}" presName="aNode" presStyleLbl="fgAcc1" presStyleIdx="1" presStyleCnt="3" custScaleX="137347">
        <dgm:presLayoutVars>
          <dgm:bulletEnabled val="1"/>
        </dgm:presLayoutVars>
      </dgm:prSet>
      <dgm:spPr/>
      <dgm:t>
        <a:bodyPr/>
        <a:lstStyle/>
        <a:p>
          <a:endParaRPr lang="de-CH"/>
        </a:p>
      </dgm:t>
    </dgm:pt>
    <dgm:pt modelId="{A72F4FBE-21F8-421D-9C58-2F288CF81BA0}" type="pres">
      <dgm:prSet presAssocID="{51C51ACC-659D-42E9-AD5D-CD03A954594F}" presName="aSpace" presStyleCnt="0"/>
      <dgm:spPr/>
    </dgm:pt>
    <dgm:pt modelId="{EE7DF21F-C112-4A97-9852-5181A1CF1297}" type="pres">
      <dgm:prSet presAssocID="{45E9F57A-F067-4E73-BD8E-B9F348D1B2D2}" presName="aNode" presStyleLbl="fgAcc1" presStyleIdx="2" presStyleCnt="3" custScaleX="137347">
        <dgm:presLayoutVars>
          <dgm:bulletEnabled val="1"/>
        </dgm:presLayoutVars>
      </dgm:prSet>
      <dgm:spPr/>
      <dgm:t>
        <a:bodyPr/>
        <a:lstStyle/>
        <a:p>
          <a:endParaRPr lang="de-CH"/>
        </a:p>
      </dgm:t>
    </dgm:pt>
    <dgm:pt modelId="{BD0CEA70-B0B2-43BB-A97E-5322CCEAAEB0}" type="pres">
      <dgm:prSet presAssocID="{45E9F57A-F067-4E73-BD8E-B9F348D1B2D2}" presName="aSpace" presStyleCnt="0"/>
      <dgm:spPr/>
    </dgm:pt>
  </dgm:ptLst>
  <dgm:cxnLst>
    <dgm:cxn modelId="{D85E8F62-F5B6-448D-B6C9-ECF332724E10}" type="presOf" srcId="{51C51ACC-659D-42E9-AD5D-CD03A954594F}" destId="{5BFF676B-18EA-4125-8B43-D903677B4EDD}" srcOrd="0" destOrd="0" presId="urn:microsoft.com/office/officeart/2005/8/layout/pyramid2"/>
    <dgm:cxn modelId="{F60B8ABF-AD92-43F9-A9EA-259F79E17EAC}" srcId="{092715A2-B915-4B79-8A15-2B88AC12D778}" destId="{45E9F57A-F067-4E73-BD8E-B9F348D1B2D2}" srcOrd="2" destOrd="0" parTransId="{638DBD6B-A6D7-4DEC-BF43-44ECB6B40365}" sibTransId="{7241D980-388B-4F85-B0EA-595FCA6CD40D}"/>
    <dgm:cxn modelId="{A32D2ABF-0EC8-4F35-A8E5-6A4072FC2721}" type="presOf" srcId="{092715A2-B915-4B79-8A15-2B88AC12D778}" destId="{007C69DC-9EE5-4021-8F80-83C93E4AF318}" srcOrd="0" destOrd="0" presId="urn:microsoft.com/office/officeart/2005/8/layout/pyramid2"/>
    <dgm:cxn modelId="{0398C868-AEB8-4136-A2D1-6A21A6F5E9A2}" srcId="{092715A2-B915-4B79-8A15-2B88AC12D778}" destId="{51C51ACC-659D-42E9-AD5D-CD03A954594F}" srcOrd="1" destOrd="0" parTransId="{689F75D5-2519-4DFE-B67F-3EFE823CB4D7}" sibTransId="{EB24AED3-0268-44A2-BAF5-BBD8554D87F9}"/>
    <dgm:cxn modelId="{B56A5E54-07B4-49C8-985F-102D5239EB7F}" type="presOf" srcId="{E3A92339-454E-47F4-B6DA-1D24883A1BED}" destId="{8C4D7F16-FD93-4C44-A6E1-A40539C5B5B8}" srcOrd="0" destOrd="0" presId="urn:microsoft.com/office/officeart/2005/8/layout/pyramid2"/>
    <dgm:cxn modelId="{87E28228-10A9-4294-9457-35057781885E}" srcId="{092715A2-B915-4B79-8A15-2B88AC12D778}" destId="{E3A92339-454E-47F4-B6DA-1D24883A1BED}" srcOrd="0" destOrd="0" parTransId="{A354E29B-A5B2-4FDC-AFCA-BCEF12E08262}" sibTransId="{7C6AB53A-E4B6-4CB6-9244-7E29EDDFC899}"/>
    <dgm:cxn modelId="{5E985B40-9B24-4802-998A-8A2C68D1B9AF}" type="presOf" srcId="{45E9F57A-F067-4E73-BD8E-B9F348D1B2D2}" destId="{EE7DF21F-C112-4A97-9852-5181A1CF1297}" srcOrd="0" destOrd="0" presId="urn:microsoft.com/office/officeart/2005/8/layout/pyramid2"/>
    <dgm:cxn modelId="{39A5F164-4547-48BE-A154-826F91AE6085}" type="presParOf" srcId="{007C69DC-9EE5-4021-8F80-83C93E4AF318}" destId="{76B2B746-D887-4D8D-8AF1-312FC96EF612}" srcOrd="0" destOrd="0" presId="urn:microsoft.com/office/officeart/2005/8/layout/pyramid2"/>
    <dgm:cxn modelId="{192645B7-14C8-4DC3-93A6-5630CDDA6857}" type="presParOf" srcId="{007C69DC-9EE5-4021-8F80-83C93E4AF318}" destId="{69240965-AE1C-40F7-9F6E-24CBE09CB0ED}" srcOrd="1" destOrd="0" presId="urn:microsoft.com/office/officeart/2005/8/layout/pyramid2"/>
    <dgm:cxn modelId="{96E1B166-F784-4ED1-A0F3-F6CA7B8426AD}" type="presParOf" srcId="{69240965-AE1C-40F7-9F6E-24CBE09CB0ED}" destId="{8C4D7F16-FD93-4C44-A6E1-A40539C5B5B8}" srcOrd="0" destOrd="0" presId="urn:microsoft.com/office/officeart/2005/8/layout/pyramid2"/>
    <dgm:cxn modelId="{3522F8C5-C369-4873-8A98-A307A4B1EE94}" type="presParOf" srcId="{69240965-AE1C-40F7-9F6E-24CBE09CB0ED}" destId="{23E4A1DA-EF82-4734-A132-83D81AEC16A0}" srcOrd="1" destOrd="0" presId="urn:microsoft.com/office/officeart/2005/8/layout/pyramid2"/>
    <dgm:cxn modelId="{D16C3497-B64C-4A2B-92F4-514CCB33DB95}" type="presParOf" srcId="{69240965-AE1C-40F7-9F6E-24CBE09CB0ED}" destId="{5BFF676B-18EA-4125-8B43-D903677B4EDD}" srcOrd="2" destOrd="0" presId="urn:microsoft.com/office/officeart/2005/8/layout/pyramid2"/>
    <dgm:cxn modelId="{BEC7D48E-4A63-422D-A514-63F3F6AA1248}" type="presParOf" srcId="{69240965-AE1C-40F7-9F6E-24CBE09CB0ED}" destId="{A72F4FBE-21F8-421D-9C58-2F288CF81BA0}" srcOrd="3" destOrd="0" presId="urn:microsoft.com/office/officeart/2005/8/layout/pyramid2"/>
    <dgm:cxn modelId="{F072BD55-0517-405F-B419-AF66F33C3A4B}" type="presParOf" srcId="{69240965-AE1C-40F7-9F6E-24CBE09CB0ED}" destId="{EE7DF21F-C112-4A97-9852-5181A1CF1297}" srcOrd="4" destOrd="0" presId="urn:microsoft.com/office/officeart/2005/8/layout/pyramid2"/>
    <dgm:cxn modelId="{83765C5C-7620-4BAA-B80E-9951B3A428E9}" type="presParOf" srcId="{69240965-AE1C-40F7-9F6E-24CBE09CB0ED}" destId="{BD0CEA70-B0B2-43BB-A97E-5322CCEAAEB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1B8ED-2D5C-4C08-8257-CF712C5F3319}">
      <dsp:nvSpPr>
        <dsp:cNvPr id="0" name=""/>
        <dsp:cNvSpPr/>
      </dsp:nvSpPr>
      <dsp:spPr>
        <a:xfrm>
          <a:off x="3106688" y="1147"/>
          <a:ext cx="2016222" cy="9523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latin typeface="Arial" panose="020B0604020202020204" pitchFamily="34" charset="0"/>
              <a:cs typeface="Arial" panose="020B0604020202020204" pitchFamily="34" charset="0"/>
            </a:rPr>
            <a:t>Betriebliches Qualifikationsverfahren </a:t>
          </a:r>
          <a:endParaRPr lang="de-CH" sz="1400" kern="1200" dirty="0">
            <a:latin typeface="Arial" panose="020B0604020202020204" pitchFamily="34" charset="0"/>
            <a:cs typeface="Arial" panose="020B0604020202020204" pitchFamily="34" charset="0"/>
          </a:endParaRPr>
        </a:p>
      </dsp:txBody>
      <dsp:txXfrm>
        <a:off x="3134581" y="29040"/>
        <a:ext cx="1960436" cy="896565"/>
      </dsp:txXfrm>
    </dsp:sp>
    <dsp:sp modelId="{287458E8-292D-45CE-9456-E8E9094EB9A8}">
      <dsp:nvSpPr>
        <dsp:cNvPr id="0" name=""/>
        <dsp:cNvSpPr/>
      </dsp:nvSpPr>
      <dsp:spPr>
        <a:xfrm>
          <a:off x="3308310" y="953498"/>
          <a:ext cx="201622" cy="714263"/>
        </a:xfrm>
        <a:custGeom>
          <a:avLst/>
          <a:gdLst/>
          <a:ahLst/>
          <a:cxnLst/>
          <a:rect l="0" t="0" r="0" b="0"/>
          <a:pathLst>
            <a:path>
              <a:moveTo>
                <a:pt x="0" y="0"/>
              </a:moveTo>
              <a:lnTo>
                <a:pt x="0" y="714263"/>
              </a:lnTo>
              <a:lnTo>
                <a:pt x="201622" y="7142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445F73-AB7D-4821-9E1B-834400046883}">
      <dsp:nvSpPr>
        <dsp:cNvPr id="0" name=""/>
        <dsp:cNvSpPr/>
      </dsp:nvSpPr>
      <dsp:spPr>
        <a:xfrm>
          <a:off x="3509933" y="1191586"/>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latin typeface="Arial" panose="020B0604020202020204" pitchFamily="34" charset="0"/>
              <a:cs typeface="Arial" panose="020B0604020202020204" pitchFamily="34" charset="0"/>
            </a:rPr>
            <a:t>Berufspraxis schriftlich</a:t>
          </a:r>
          <a:endParaRPr lang="de-CH" sz="1400" kern="1200" dirty="0">
            <a:latin typeface="Arial" panose="020B0604020202020204" pitchFamily="34" charset="0"/>
            <a:cs typeface="Arial" panose="020B0604020202020204" pitchFamily="34" charset="0"/>
          </a:endParaRPr>
        </a:p>
      </dsp:txBody>
      <dsp:txXfrm>
        <a:off x="3537826" y="1219479"/>
        <a:ext cx="1467975" cy="896565"/>
      </dsp:txXfrm>
    </dsp:sp>
    <dsp:sp modelId="{58AD5F3D-2C89-4AD4-BC89-092692DF3AC2}">
      <dsp:nvSpPr>
        <dsp:cNvPr id="0" name=""/>
        <dsp:cNvSpPr/>
      </dsp:nvSpPr>
      <dsp:spPr>
        <a:xfrm>
          <a:off x="3308310" y="953498"/>
          <a:ext cx="201622" cy="1904702"/>
        </a:xfrm>
        <a:custGeom>
          <a:avLst/>
          <a:gdLst/>
          <a:ahLst/>
          <a:cxnLst/>
          <a:rect l="0" t="0" r="0" b="0"/>
          <a:pathLst>
            <a:path>
              <a:moveTo>
                <a:pt x="0" y="0"/>
              </a:moveTo>
              <a:lnTo>
                <a:pt x="0" y="1904702"/>
              </a:lnTo>
              <a:lnTo>
                <a:pt x="201622" y="19047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54B8C7-247D-4196-966E-D8705F7CB569}">
      <dsp:nvSpPr>
        <dsp:cNvPr id="0" name=""/>
        <dsp:cNvSpPr/>
      </dsp:nvSpPr>
      <dsp:spPr>
        <a:xfrm>
          <a:off x="3509933" y="2382025"/>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latin typeface="Arial" panose="020B0604020202020204" pitchFamily="34" charset="0"/>
              <a:cs typeface="Arial" panose="020B0604020202020204" pitchFamily="34" charset="0"/>
            </a:rPr>
            <a:t>Berufspraxis mündlich</a:t>
          </a:r>
          <a:endParaRPr lang="de-CH" sz="1400" kern="1200" dirty="0">
            <a:latin typeface="Arial" panose="020B0604020202020204" pitchFamily="34" charset="0"/>
            <a:cs typeface="Arial" panose="020B0604020202020204" pitchFamily="34" charset="0"/>
          </a:endParaRPr>
        </a:p>
      </dsp:txBody>
      <dsp:txXfrm>
        <a:off x="3537826" y="2409918"/>
        <a:ext cx="1467975" cy="896565"/>
      </dsp:txXfrm>
    </dsp:sp>
    <dsp:sp modelId="{66BA1814-311A-480A-A7CB-EC8E9D92F037}">
      <dsp:nvSpPr>
        <dsp:cNvPr id="0" name=""/>
        <dsp:cNvSpPr/>
      </dsp:nvSpPr>
      <dsp:spPr>
        <a:xfrm>
          <a:off x="3308310" y="953498"/>
          <a:ext cx="201622" cy="3095141"/>
        </a:xfrm>
        <a:custGeom>
          <a:avLst/>
          <a:gdLst/>
          <a:ahLst/>
          <a:cxnLst/>
          <a:rect l="0" t="0" r="0" b="0"/>
          <a:pathLst>
            <a:path>
              <a:moveTo>
                <a:pt x="0" y="0"/>
              </a:moveTo>
              <a:lnTo>
                <a:pt x="0" y="3095141"/>
              </a:lnTo>
              <a:lnTo>
                <a:pt x="201622" y="30951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E06216-8B7E-48D6-831B-D49A99A9DB5D}">
      <dsp:nvSpPr>
        <dsp:cNvPr id="0" name=""/>
        <dsp:cNvSpPr/>
      </dsp:nvSpPr>
      <dsp:spPr>
        <a:xfrm>
          <a:off x="3509933" y="3572464"/>
          <a:ext cx="1523761" cy="9523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CH" sz="1400" kern="1200" dirty="0" smtClean="0">
              <a:latin typeface="Arial" panose="020B0604020202020204" pitchFamily="34" charset="0"/>
              <a:cs typeface="Arial" panose="020B0604020202020204" pitchFamily="34" charset="0"/>
            </a:rPr>
            <a:t>Erfahrungsnote Betrieblicher Teil:</a:t>
          </a:r>
        </a:p>
        <a:p>
          <a:pPr lvl="0" algn="ctr" defTabSz="622300">
            <a:lnSpc>
              <a:spcPct val="90000"/>
            </a:lnSpc>
            <a:spcBef>
              <a:spcPct val="0"/>
            </a:spcBef>
            <a:spcAft>
              <a:spcPct val="35000"/>
            </a:spcAft>
          </a:pPr>
          <a:r>
            <a:rPr lang="de-CH" sz="1400" kern="1200" dirty="0" smtClean="0">
              <a:latin typeface="Arial" panose="020B0604020202020204" pitchFamily="34" charset="0"/>
              <a:cs typeface="Arial" panose="020B0604020202020204" pitchFamily="34" charset="0"/>
            </a:rPr>
            <a:t>6 ALS</a:t>
          </a:r>
        </a:p>
        <a:p>
          <a:pPr lvl="0" algn="ctr" defTabSz="622300">
            <a:lnSpc>
              <a:spcPct val="90000"/>
            </a:lnSpc>
            <a:spcBef>
              <a:spcPct val="0"/>
            </a:spcBef>
            <a:spcAft>
              <a:spcPct val="35000"/>
            </a:spcAft>
          </a:pPr>
          <a:r>
            <a:rPr lang="de-CH" sz="1400" kern="1200" dirty="0" smtClean="0">
              <a:latin typeface="Arial" panose="020B0604020202020204" pitchFamily="34" charset="0"/>
              <a:cs typeface="Arial" panose="020B0604020202020204" pitchFamily="34" charset="0"/>
            </a:rPr>
            <a:t>2 PE</a:t>
          </a:r>
        </a:p>
      </dsp:txBody>
      <dsp:txXfrm>
        <a:off x="3537826" y="3600357"/>
        <a:ext cx="1467975" cy="8965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2B746-D887-4D8D-8AF1-312FC96EF612}">
      <dsp:nvSpPr>
        <dsp:cNvPr id="0" name=""/>
        <dsp:cNvSpPr/>
      </dsp:nvSpPr>
      <dsp:spPr>
        <a:xfrm>
          <a:off x="390643" y="0"/>
          <a:ext cx="4032448" cy="4032448"/>
        </a:xfrm>
        <a:prstGeom prst="triangl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D7F16-FD93-4C44-A6E1-A40539C5B5B8}">
      <dsp:nvSpPr>
        <dsp:cNvPr id="0" name=""/>
        <dsp:cNvSpPr/>
      </dsp:nvSpPr>
      <dsp:spPr>
        <a:xfrm>
          <a:off x="1549966" y="403760"/>
          <a:ext cx="4334891" cy="559040"/>
        </a:xfrm>
        <a:prstGeom prst="round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CH" sz="1400" kern="1200" dirty="0" smtClean="0">
              <a:latin typeface="Arial" panose="020B0604020202020204" pitchFamily="34" charset="0"/>
              <a:cs typeface="Arial" panose="020B0604020202020204" pitchFamily="34" charset="0"/>
            </a:rPr>
            <a:t>Inhalte: vermittelter Stoff der überbetrieblichen Kurse gemäss Kursprogramm</a:t>
          </a:r>
          <a:br>
            <a:rPr lang="de-CH" sz="1400" kern="1200" dirty="0" smtClean="0">
              <a:latin typeface="Arial" panose="020B0604020202020204" pitchFamily="34" charset="0"/>
              <a:cs typeface="Arial" panose="020B0604020202020204" pitchFamily="34" charset="0"/>
            </a:rPr>
          </a:br>
          <a:r>
            <a:rPr lang="de-CH" sz="1400" b="1" kern="1200" dirty="0" smtClean="0">
              <a:latin typeface="Arial" panose="020B0604020202020204" pitchFamily="34" charset="0"/>
              <a:cs typeface="Arial" panose="020B0604020202020204" pitchFamily="34" charset="0"/>
              <a:sym typeface="Wingdings"/>
            </a:rPr>
            <a:t> Aargauisches </a:t>
          </a:r>
          <a:r>
            <a:rPr lang="de-CH" sz="1400" b="1" kern="1200" dirty="0" err="1" smtClean="0">
              <a:latin typeface="Arial" panose="020B0604020202020204" pitchFamily="34" charset="0"/>
              <a:cs typeface="Arial" panose="020B0604020202020204" pitchFamily="34" charset="0"/>
              <a:sym typeface="Wingdings"/>
            </a:rPr>
            <a:t>üK</a:t>
          </a:r>
          <a:r>
            <a:rPr lang="de-CH" sz="1400" b="1" kern="1200" dirty="0" smtClean="0">
              <a:latin typeface="Arial" panose="020B0604020202020204" pitchFamily="34" charset="0"/>
              <a:cs typeface="Arial" panose="020B0604020202020204" pitchFamily="34" charset="0"/>
              <a:sym typeface="Wingdings"/>
            </a:rPr>
            <a:t>-Lehrmittel</a:t>
          </a:r>
          <a:endParaRPr lang="de-CH" sz="1400" b="1" kern="1200" dirty="0">
            <a:latin typeface="Arial" panose="020B0604020202020204" pitchFamily="34" charset="0"/>
            <a:cs typeface="Arial" panose="020B0604020202020204" pitchFamily="34" charset="0"/>
          </a:endParaRPr>
        </a:p>
      </dsp:txBody>
      <dsp:txXfrm>
        <a:off x="1577256" y="431050"/>
        <a:ext cx="4280311" cy="504460"/>
      </dsp:txXfrm>
    </dsp:sp>
    <dsp:sp modelId="{5BFF676B-18EA-4125-8B43-D903677B4EDD}">
      <dsp:nvSpPr>
        <dsp:cNvPr id="0" name=""/>
        <dsp:cNvSpPr/>
      </dsp:nvSpPr>
      <dsp:spPr>
        <a:xfrm>
          <a:off x="1530164" y="1028269"/>
          <a:ext cx="4374496" cy="567614"/>
        </a:xfrm>
        <a:prstGeom prst="round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CH" sz="1400" kern="1200" dirty="0" smtClean="0">
              <a:latin typeface="Arial" panose="020B0604020202020204" pitchFamily="34" charset="0"/>
              <a:cs typeface="Arial" panose="020B0604020202020204" pitchFamily="34" charset="0"/>
            </a:rPr>
            <a:t/>
          </a:r>
          <a:br>
            <a:rPr lang="de-CH" sz="1400" kern="1200" dirty="0" smtClean="0">
              <a:latin typeface="Arial" panose="020B0604020202020204" pitchFamily="34" charset="0"/>
              <a:cs typeface="Arial" panose="020B0604020202020204" pitchFamily="34" charset="0"/>
            </a:rPr>
          </a:br>
          <a:r>
            <a:rPr lang="de-CH" sz="1400" kern="1200" dirty="0" smtClean="0">
              <a:latin typeface="Arial" panose="020B0604020202020204" pitchFamily="34" charset="0"/>
              <a:cs typeface="Arial" panose="020B0604020202020204" pitchFamily="34" charset="0"/>
            </a:rPr>
            <a:t>Methoden-, Sozial- und Selbstkompetenzen</a:t>
          </a:r>
        </a:p>
        <a:p>
          <a:pPr lvl="0" algn="ctr" defTabSz="889000">
            <a:lnSpc>
              <a:spcPct val="90000"/>
            </a:lnSpc>
            <a:spcBef>
              <a:spcPct val="0"/>
            </a:spcBef>
            <a:spcAft>
              <a:spcPct val="35000"/>
            </a:spcAft>
          </a:pPr>
          <a:endParaRPr lang="de-CH" sz="1400" kern="1200" dirty="0">
            <a:latin typeface="Calibri" panose="020F0502020204030204" pitchFamily="34" charset="0"/>
          </a:endParaRPr>
        </a:p>
      </dsp:txBody>
      <dsp:txXfrm>
        <a:off x="1557873" y="1055978"/>
        <a:ext cx="4319078" cy="512196"/>
      </dsp:txXfrm>
    </dsp:sp>
    <dsp:sp modelId="{EE7DF21F-C112-4A97-9852-5181A1CF1297}">
      <dsp:nvSpPr>
        <dsp:cNvPr id="0" name=""/>
        <dsp:cNvSpPr/>
      </dsp:nvSpPr>
      <dsp:spPr>
        <a:xfrm>
          <a:off x="1488764" y="1661352"/>
          <a:ext cx="4457296" cy="577277"/>
        </a:xfrm>
        <a:prstGeom prst="round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de-CH" sz="1400" kern="1200" dirty="0" smtClean="0">
            <a:latin typeface="Calibri" panose="020F05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de-CH" sz="1400" kern="1200" dirty="0" smtClean="0">
              <a:latin typeface="Arial" panose="020B0604020202020204" pitchFamily="34" charset="0"/>
              <a:cs typeface="Arial" panose="020B0604020202020204" pitchFamily="34" charset="0"/>
            </a:rPr>
            <a:t>Die Leistungsziele der betrieblichen Ausbildung und der überbetrieblichen Kurse</a:t>
          </a:r>
        </a:p>
        <a:p>
          <a:pPr lvl="0" algn="ctr" defTabSz="622300">
            <a:lnSpc>
              <a:spcPct val="90000"/>
            </a:lnSpc>
            <a:spcBef>
              <a:spcPct val="0"/>
            </a:spcBef>
            <a:spcAft>
              <a:spcPct val="35000"/>
            </a:spcAft>
          </a:pPr>
          <a:endParaRPr lang="de-CH" sz="1400" kern="1200" dirty="0">
            <a:latin typeface="Calibri" panose="020F0502020204030204" pitchFamily="34" charset="0"/>
          </a:endParaRPr>
        </a:p>
      </dsp:txBody>
      <dsp:txXfrm>
        <a:off x="1516944" y="1689532"/>
        <a:ext cx="4400936" cy="520917"/>
      </dsp:txXfrm>
    </dsp:sp>
    <dsp:sp modelId="{BBE95C72-9A3E-405A-9EE4-270C8728D648}">
      <dsp:nvSpPr>
        <dsp:cNvPr id="0" name=""/>
        <dsp:cNvSpPr/>
      </dsp:nvSpPr>
      <dsp:spPr>
        <a:xfrm>
          <a:off x="1488764" y="2304098"/>
          <a:ext cx="4457296" cy="589826"/>
        </a:xfrm>
        <a:prstGeom prst="round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CH" sz="1400" kern="1200" dirty="0" smtClean="0">
              <a:latin typeface="Arial" panose="020B0604020202020204" pitchFamily="34" charset="0"/>
              <a:cs typeface="Arial" panose="020B0604020202020204" pitchFamily="34" charset="0"/>
            </a:rPr>
            <a:t>Ausbildungsprogramm</a:t>
          </a:r>
          <a:endParaRPr lang="de-CH" sz="1400" kern="1200" dirty="0">
            <a:latin typeface="Arial" panose="020B0604020202020204" pitchFamily="34" charset="0"/>
            <a:cs typeface="Arial" panose="020B0604020202020204" pitchFamily="34" charset="0"/>
          </a:endParaRPr>
        </a:p>
      </dsp:txBody>
      <dsp:txXfrm>
        <a:off x="1517557" y="2332891"/>
        <a:ext cx="4399710" cy="532240"/>
      </dsp:txXfrm>
    </dsp:sp>
    <dsp:sp modelId="{4628BA54-2E1E-4CA1-A989-2EA709F9B704}">
      <dsp:nvSpPr>
        <dsp:cNvPr id="0" name=""/>
        <dsp:cNvSpPr/>
      </dsp:nvSpPr>
      <dsp:spPr>
        <a:xfrm>
          <a:off x="1512170" y="2959393"/>
          <a:ext cx="4410483" cy="603826"/>
        </a:xfrm>
        <a:prstGeom prst="round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CH" sz="1600" b="1" kern="1200" dirty="0" smtClean="0">
              <a:latin typeface="Arial" panose="020B0604020202020204" pitchFamily="34" charset="0"/>
              <a:cs typeface="Arial" panose="020B0604020202020204" pitchFamily="34" charset="0"/>
            </a:rPr>
            <a:t>Praxisbericht</a:t>
          </a:r>
          <a:r>
            <a:rPr lang="de-CH" sz="2400" b="1" kern="1200" dirty="0" smtClean="0">
              <a:latin typeface="Calibri" panose="020F0502020204030204" pitchFamily="34" charset="0"/>
            </a:rPr>
            <a:t> </a:t>
          </a:r>
          <a:endParaRPr lang="de-CH" sz="2000" b="1" kern="1200" dirty="0">
            <a:latin typeface="Calibri" panose="020F0502020204030204" pitchFamily="34" charset="0"/>
          </a:endParaRPr>
        </a:p>
      </dsp:txBody>
      <dsp:txXfrm>
        <a:off x="1541646" y="2988869"/>
        <a:ext cx="4351531" cy="544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2B746-D887-4D8D-8AF1-312FC96EF612}">
      <dsp:nvSpPr>
        <dsp:cNvPr id="0" name=""/>
        <dsp:cNvSpPr/>
      </dsp:nvSpPr>
      <dsp:spPr>
        <a:xfrm>
          <a:off x="604969" y="0"/>
          <a:ext cx="4032448" cy="4032448"/>
        </a:xfrm>
        <a:prstGeom prst="triangl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4D7F16-FD93-4C44-A6E1-A40539C5B5B8}">
      <dsp:nvSpPr>
        <dsp:cNvPr id="0" name=""/>
        <dsp:cNvSpPr/>
      </dsp:nvSpPr>
      <dsp:spPr>
        <a:xfrm>
          <a:off x="2131744" y="405410"/>
          <a:ext cx="3599990" cy="954556"/>
        </a:xfrm>
        <a:prstGeom prst="round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CH" sz="1600" kern="1200" dirty="0" smtClean="0">
              <a:latin typeface="Arial" panose="020B0604020202020204" pitchFamily="34" charset="0"/>
              <a:cs typeface="Arial" panose="020B0604020202020204" pitchFamily="34" charset="0"/>
            </a:rPr>
            <a:t>Inhalte: vermittelter Stoff der überbetrieblichen Kurse gemäss Kursprogramm</a:t>
          </a:r>
          <a:br>
            <a:rPr lang="de-CH" sz="1600" kern="1200" dirty="0" smtClean="0">
              <a:latin typeface="Arial" panose="020B0604020202020204" pitchFamily="34" charset="0"/>
              <a:cs typeface="Arial" panose="020B0604020202020204" pitchFamily="34" charset="0"/>
            </a:rPr>
          </a:br>
          <a:r>
            <a:rPr lang="de-CH" sz="1600" b="1" kern="1200" dirty="0" smtClean="0">
              <a:latin typeface="Arial" panose="020B0604020202020204" pitchFamily="34" charset="0"/>
              <a:cs typeface="Arial" panose="020B0604020202020204" pitchFamily="34" charset="0"/>
              <a:sym typeface="Wingdings"/>
            </a:rPr>
            <a:t> Schweizerisches </a:t>
          </a:r>
          <a:r>
            <a:rPr lang="de-CH" sz="1600" b="1" kern="1200" dirty="0" err="1" smtClean="0">
              <a:latin typeface="Arial" panose="020B0604020202020204" pitchFamily="34" charset="0"/>
              <a:cs typeface="Arial" panose="020B0604020202020204" pitchFamily="34" charset="0"/>
              <a:sym typeface="Wingdings"/>
            </a:rPr>
            <a:t>üK</a:t>
          </a:r>
          <a:r>
            <a:rPr lang="de-CH" sz="1600" b="1" kern="1200" dirty="0" smtClean="0">
              <a:latin typeface="Arial" panose="020B0604020202020204" pitchFamily="34" charset="0"/>
              <a:cs typeface="Arial" panose="020B0604020202020204" pitchFamily="34" charset="0"/>
              <a:sym typeface="Wingdings"/>
            </a:rPr>
            <a:t>-Lehrmittel</a:t>
          </a:r>
          <a:endParaRPr lang="de-CH" sz="1600" b="1" kern="1200" dirty="0">
            <a:latin typeface="Arial" panose="020B0604020202020204" pitchFamily="34" charset="0"/>
            <a:cs typeface="Arial" panose="020B0604020202020204" pitchFamily="34" charset="0"/>
          </a:endParaRPr>
        </a:p>
      </dsp:txBody>
      <dsp:txXfrm>
        <a:off x="2178342" y="452008"/>
        <a:ext cx="3506794" cy="861360"/>
      </dsp:txXfrm>
    </dsp:sp>
    <dsp:sp modelId="{5BFF676B-18EA-4125-8B43-D903677B4EDD}">
      <dsp:nvSpPr>
        <dsp:cNvPr id="0" name=""/>
        <dsp:cNvSpPr/>
      </dsp:nvSpPr>
      <dsp:spPr>
        <a:xfrm>
          <a:off x="2131744" y="1479286"/>
          <a:ext cx="3599990" cy="954556"/>
        </a:xfrm>
        <a:prstGeom prst="round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CH" sz="1600" kern="1200" dirty="0" smtClean="0">
              <a:latin typeface="Arial" panose="020B0604020202020204" pitchFamily="34" charset="0"/>
              <a:cs typeface="Arial" panose="020B0604020202020204" pitchFamily="34" charset="0"/>
            </a:rPr>
            <a:t>Methoden-, Sozial- und Selbstkompetenzen</a:t>
          </a:r>
        </a:p>
        <a:p>
          <a:pPr lvl="0" algn="ctr" defTabSz="889000">
            <a:lnSpc>
              <a:spcPct val="90000"/>
            </a:lnSpc>
            <a:spcBef>
              <a:spcPct val="0"/>
            </a:spcBef>
            <a:spcAft>
              <a:spcPct val="35000"/>
            </a:spcAft>
          </a:pPr>
          <a:endParaRPr lang="de-CH" sz="1600" kern="1200" dirty="0"/>
        </a:p>
      </dsp:txBody>
      <dsp:txXfrm>
        <a:off x="2178342" y="1525884"/>
        <a:ext cx="3506794" cy="861360"/>
      </dsp:txXfrm>
    </dsp:sp>
    <dsp:sp modelId="{EE7DF21F-C112-4A97-9852-5181A1CF1297}">
      <dsp:nvSpPr>
        <dsp:cNvPr id="0" name=""/>
        <dsp:cNvSpPr/>
      </dsp:nvSpPr>
      <dsp:spPr>
        <a:xfrm>
          <a:off x="2131744" y="2553161"/>
          <a:ext cx="3599990" cy="954556"/>
        </a:xfrm>
        <a:prstGeom prst="roundRect">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de-CH" sz="1600" kern="1200" dirty="0" smtClean="0">
            <a:latin typeface="Calibri" panose="020F050202020403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de-CH" sz="1600" kern="1200" dirty="0" smtClean="0">
              <a:latin typeface="Arial" panose="020B0604020202020204" pitchFamily="34" charset="0"/>
              <a:cs typeface="Arial" panose="020B0604020202020204" pitchFamily="34" charset="0"/>
            </a:rPr>
            <a:t>Die Leistungsziele der betrieblichen Ausbildung und der überbetrieblichen Kurse</a:t>
          </a:r>
        </a:p>
        <a:p>
          <a:pPr lvl="0" algn="ctr" defTabSz="622300">
            <a:lnSpc>
              <a:spcPct val="90000"/>
            </a:lnSpc>
            <a:spcBef>
              <a:spcPct val="0"/>
            </a:spcBef>
            <a:spcAft>
              <a:spcPct val="35000"/>
            </a:spcAft>
          </a:pPr>
          <a:endParaRPr lang="de-CH" sz="1600" kern="1200" dirty="0"/>
        </a:p>
      </dsp:txBody>
      <dsp:txXfrm>
        <a:off x="2178342" y="2599759"/>
        <a:ext cx="3506794" cy="8613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8FF177C-A279-4176-9405-5838BFA8184C}" type="datetimeFigureOut">
              <a:rPr lang="de-CH" smtClean="0"/>
              <a:pPr/>
              <a:t>26.11.2018</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397385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26.11.2018</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329781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extLst>
      <p:ext uri="{BB962C8B-B14F-4D97-AF65-F5344CB8AC3E}">
        <p14:creationId xmlns:p14="http://schemas.microsoft.com/office/powerpoint/2010/main" val="114292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ÜK-Leiter</a:t>
            </a:r>
            <a:r>
              <a:rPr lang="de-CH" baseline="0" dirty="0" smtClean="0"/>
              <a:t>: bitte das Informationsvideo mit den Lernenden anschauen und im </a:t>
            </a:r>
            <a:r>
              <a:rPr lang="de-CH" baseline="0" dirty="0" err="1" smtClean="0"/>
              <a:t>rALS</a:t>
            </a:r>
            <a:r>
              <a:rPr lang="de-CH" baseline="0" dirty="0" smtClean="0"/>
              <a:t> das </a:t>
            </a:r>
            <a:r>
              <a:rPr lang="de-CH" baseline="0" dirty="0" err="1" smtClean="0"/>
              <a:t>Hanbuch</a:t>
            </a:r>
            <a:r>
              <a:rPr lang="de-CH" baseline="0" dirty="0" smtClean="0"/>
              <a:t> öffnen und das Kapitel 9 kurz präsentieren.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12</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14</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15</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16</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 für die </a:t>
            </a:r>
            <a:r>
              <a:rPr lang="de-CH" dirty="0" err="1" smtClean="0"/>
              <a:t>üK</a:t>
            </a:r>
            <a:r>
              <a:rPr lang="de-CH" dirty="0" smtClean="0"/>
              <a:t>-Leiterinnen und </a:t>
            </a:r>
            <a:r>
              <a:rPr lang="de-CH" dirty="0" err="1" smtClean="0"/>
              <a:t>üK</a:t>
            </a:r>
            <a:r>
              <a:rPr lang="de-CH" dirty="0" smtClean="0"/>
              <a:t>-Leiter:</a:t>
            </a:r>
          </a:p>
          <a:p>
            <a:r>
              <a:rPr lang="de-CH" dirty="0" smtClean="0"/>
              <a:t>Lassen Sie die Lernenden die entsprechenden Leistungsziele mit den Teilkriterien nachschlagen und diskutieren Sie,</a:t>
            </a:r>
            <a:r>
              <a:rPr lang="de-CH" baseline="0" dirty="0" smtClean="0"/>
              <a:t> was dies mit Bezug auf einen Betrieb alles erfordert und leiten Sie eine Klassendiskussion ein.</a:t>
            </a:r>
          </a:p>
          <a:p>
            <a:r>
              <a:rPr lang="de-CH" baseline="0" dirty="0" smtClean="0"/>
              <a:t>Fokus dieser Diskussion: Was ist gefordert aufgrund der Leistungsziele?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19</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20</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22</a:t>
            </a:fld>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b="1" dirty="0" smtClean="0"/>
              <a:t>Hinweis für die </a:t>
            </a:r>
            <a:r>
              <a:rPr lang="de-CH" b="1" dirty="0" err="1" smtClean="0"/>
              <a:t>üK</a:t>
            </a:r>
            <a:r>
              <a:rPr lang="de-CH" b="1" dirty="0" smtClean="0"/>
              <a:t>-Leiterin,</a:t>
            </a:r>
            <a:r>
              <a:rPr lang="de-CH" b="1" baseline="0" dirty="0" smtClean="0"/>
              <a:t> den </a:t>
            </a:r>
            <a:r>
              <a:rPr lang="de-CH" b="1" baseline="0" dirty="0" err="1" smtClean="0"/>
              <a:t>üK</a:t>
            </a:r>
            <a:r>
              <a:rPr lang="de-CH" b="1" baseline="0" dirty="0" smtClean="0"/>
              <a:t>-Leiter:</a:t>
            </a:r>
          </a:p>
          <a:p>
            <a:r>
              <a:rPr lang="de-CH" baseline="0" dirty="0" smtClean="0"/>
              <a:t>Die Lernenden haben die Verwaltungsgrundsätze noch nicht behandelt.</a:t>
            </a:r>
          </a:p>
          <a:p>
            <a:r>
              <a:rPr lang="de-CH" baseline="0" dirty="0" smtClean="0"/>
              <a:t>Es ist die Idee, anhand des Legalitätsprinzips aufzuzeigen.</a:t>
            </a:r>
          </a:p>
          <a:p>
            <a:r>
              <a:rPr lang="de-CH" baseline="0" dirty="0" smtClean="0"/>
              <a:t>Das heisst, lassen Sie die Lernenden die Beispiele formulieren und zupfen Sie 2 bis 3 Beispiele heraus.</a:t>
            </a:r>
          </a:p>
          <a:p>
            <a:r>
              <a:rPr lang="de-CH" baseline="0" dirty="0" smtClean="0"/>
              <a:t>Fragen Sie nach der Zuständigkeit resp. nach der Gesetzlichen Grundlage für diese Tätigkeit.</a:t>
            </a:r>
          </a:p>
          <a:p>
            <a:r>
              <a:rPr lang="de-CH" baseline="0" dirty="0" smtClean="0"/>
              <a:t>Dies führt dann dahin, dass die Bearbeitung dieser Kundenanfrage auf einer gesetzlichen Grundlage beruht =&gt; Gesetzmässigkeit als Beispiel für die Verwaltungsgrundsätze.</a:t>
            </a:r>
          </a:p>
          <a:p>
            <a:r>
              <a:rPr lang="de-CH" baseline="0" dirty="0" smtClean="0"/>
              <a:t>Die Verwaltungsgrundsätze werden im </a:t>
            </a:r>
            <a:r>
              <a:rPr lang="de-CH" baseline="0" dirty="0" err="1" smtClean="0"/>
              <a:t>üK</a:t>
            </a:r>
            <a:r>
              <a:rPr lang="de-CH" baseline="0" dirty="0" smtClean="0"/>
              <a:t> 3 behandelt.</a:t>
            </a:r>
          </a:p>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Hinweis für die </a:t>
            </a:r>
            <a:r>
              <a:rPr lang="de-CH" b="1" dirty="0" err="1" smtClean="0"/>
              <a:t>üK</a:t>
            </a:r>
            <a:r>
              <a:rPr lang="de-CH" b="1" dirty="0" smtClean="0"/>
              <a:t>-Leiterin,</a:t>
            </a:r>
            <a:r>
              <a:rPr lang="de-CH" b="1" baseline="0" dirty="0" smtClean="0"/>
              <a:t> den </a:t>
            </a:r>
            <a:r>
              <a:rPr lang="de-CH" b="1" baseline="0" dirty="0" err="1" smtClean="0"/>
              <a:t>üK</a:t>
            </a:r>
            <a:r>
              <a:rPr lang="de-CH" b="1" baseline="0" dirty="0" smtClean="0"/>
              <a:t>-Leiter:</a:t>
            </a:r>
          </a:p>
          <a:p>
            <a:r>
              <a:rPr lang="de-CH" dirty="0" smtClean="0"/>
              <a:t>Nehmen Sie</a:t>
            </a:r>
            <a:r>
              <a:rPr lang="de-CH" baseline="0" dirty="0" smtClean="0"/>
              <a:t> Situationen der Lernenden auf und fragen Sie nach, wie die Lernenden reagiert haben.</a:t>
            </a:r>
          </a:p>
          <a:p>
            <a:r>
              <a:rPr lang="de-CH" baseline="0" dirty="0" smtClean="0"/>
              <a:t>Wenn zu Anfang der Lehre die Reklamationen für die Weiterverarbeitung an die Vorgesetzten weitergeleitet wurden, fragen Sie wiederum nach, ob die Lernenden wissen, wie im Betrieb reagiert wurde resp. wie mit der Reklamation umgegangen worden ist.</a:t>
            </a:r>
          </a:p>
          <a:p>
            <a:endParaRPr lang="de-CH" baseline="0" dirty="0" smtClean="0"/>
          </a:p>
          <a:p>
            <a:r>
              <a:rPr lang="de-CH" baseline="0" dirty="0" smtClean="0"/>
              <a:t>Diese Aufgabe zielt darauf ab, dass die Lernenden Lösungsansätze für die Bearbeitung von Reklamationen niederschreiben.</a:t>
            </a:r>
          </a:p>
          <a:p>
            <a:r>
              <a:rPr lang="de-CH" baseline="0" dirty="0" smtClean="0"/>
              <a:t>Auch diese Themen werden erst im </a:t>
            </a:r>
            <a:r>
              <a:rPr lang="de-CH" baseline="0" dirty="0" err="1" smtClean="0"/>
              <a:t>üK</a:t>
            </a:r>
            <a:r>
              <a:rPr lang="de-CH" baseline="0" dirty="0" smtClean="0"/>
              <a:t> 3 behandelt. Wichtig ist, dass die Lernenden die Aufgabe, welche sie im Rahmen des Praxisberichtes bearbeiten, verstanden haben.</a:t>
            </a:r>
          </a:p>
          <a:p>
            <a:endParaRPr lang="de-CH" dirty="0" smtClean="0"/>
          </a:p>
          <a:p>
            <a:r>
              <a:rPr lang="de-CH" dirty="0" smtClean="0"/>
              <a:t>Beachten</a:t>
            </a:r>
            <a:r>
              <a:rPr lang="de-CH" baseline="0" dirty="0" smtClean="0"/>
              <a:t> Sie wiederum die zugrunde liegenden Leistungsziele sowie Methoden-, Sozial- und Selbstkompetenzen mit deren Teilkriterien.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25</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28</a:t>
            </a:fld>
            <a:endParaRPr lang="de-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29</a:t>
            </a:fld>
            <a:endParaRPr lang="de-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r>
              <a:rPr lang="de-CH" smtClean="0"/>
              <a:t> Seite </a:t>
            </a:r>
            <a:fld id="{04863FE9-B5D6-497F-9608-CA98E5B9A144}" type="slidenum">
              <a:rPr lang="de-CH" b="1" smtClean="0"/>
              <a:pPr/>
              <a:t>31</a:t>
            </a:fld>
            <a:endParaRPr lang="de-CH" b="1" smtClean="0"/>
          </a:p>
        </p:txBody>
      </p:sp>
      <p:sp>
        <p:nvSpPr>
          <p:cNvPr id="68611" name="Rectangle 2"/>
          <p:cNvSpPr>
            <a:spLocks noGrp="1" noRot="1" noChangeAspect="1" noChangeArrowheads="1" noTextEdit="1"/>
          </p:cNvSpPr>
          <p:nvPr>
            <p:ph type="sldImg"/>
          </p:nvPr>
        </p:nvSpPr>
        <p:spPr>
          <a:xfrm>
            <a:off x="1082675" y="869950"/>
            <a:ext cx="4635500" cy="3478213"/>
          </a:xfrm>
          <a:ln/>
        </p:spPr>
      </p:sp>
      <p:sp>
        <p:nvSpPr>
          <p:cNvPr id="68612" name="Rectangle 3"/>
          <p:cNvSpPr>
            <a:spLocks noGrp="1" noChangeArrowheads="1"/>
          </p:cNvSpPr>
          <p:nvPr>
            <p:ph type="body" idx="1"/>
          </p:nvPr>
        </p:nvSpPr>
        <p:spPr>
          <a:xfrm>
            <a:off x="982489" y="4714195"/>
            <a:ext cx="4831103" cy="4469862"/>
          </a:xfrm>
          <a:noFill/>
          <a:ln/>
        </p:spPr>
        <p:txBody>
          <a:bodyPr lIns="94900" tIns="47450" rIns="94900" bIns="47450"/>
          <a:lstStyle/>
          <a:p>
            <a:pPr defTabSz="892175" eaLnBrk="1" hangingPunct="1"/>
            <a:r>
              <a:rPr lang="de-CH" b="1" dirty="0" smtClean="0"/>
              <a:t>Umgebungsbedingungen beim Rollenspiel</a:t>
            </a:r>
          </a:p>
          <a:p>
            <a:pPr defTabSz="892175" eaLnBrk="1" hangingPunct="1"/>
            <a:r>
              <a:rPr lang="de-CH" dirty="0" smtClean="0"/>
              <a:t>Die Raumaufteilung entspricht der gezeichneten Situation. Der protokollierende Prüfungsexperte sitzt hinter einem Tisch, ausserhalb des direkten Blickfeldes des Kandidaten. Der mitspielende Experte sitzt dem Kandidaten</a:t>
            </a:r>
            <a:r>
              <a:rPr lang="de-CH" baseline="0" dirty="0" smtClean="0"/>
              <a:t> </a:t>
            </a:r>
            <a:r>
              <a:rPr lang="de-CH" dirty="0" smtClean="0"/>
              <a:t>direkt </a:t>
            </a:r>
            <a:r>
              <a:rPr lang="de-CH" dirty="0" err="1" smtClean="0"/>
              <a:t>vis</a:t>
            </a:r>
            <a:r>
              <a:rPr lang="de-CH" dirty="0" smtClean="0"/>
              <a:t> à </a:t>
            </a:r>
            <a:r>
              <a:rPr lang="de-CH" dirty="0" err="1" smtClean="0"/>
              <a:t>vis</a:t>
            </a:r>
            <a:r>
              <a:rPr lang="de-CH" dirty="0" smtClean="0"/>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a:t>
            </a:r>
            <a:r>
              <a:rPr lang="de-CH" baseline="0" dirty="0" smtClean="0"/>
              <a:t> der mündlichen Prüfung gibt es keine grossen Änderungen, ausser dass auch Fachgespräche möglich sind.</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32</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Mit</a:t>
            </a:r>
            <a:r>
              <a:rPr lang="de-CH" baseline="0" dirty="0" smtClean="0"/>
              <a:t> dem Erarbeiten des Praxisberichtes vertiefen die Lernenden ihre Kenntnisse nochmals.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33</a:t>
            </a:fld>
            <a:endParaRPr lang="de-CH"/>
          </a:p>
        </p:txBody>
      </p:sp>
    </p:spTree>
    <p:extLst>
      <p:ext uri="{BB962C8B-B14F-4D97-AF65-F5344CB8AC3E}">
        <p14:creationId xmlns:p14="http://schemas.microsoft.com/office/powerpoint/2010/main" val="438761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34</a:t>
            </a:fld>
            <a:endParaRPr lang="de-CH"/>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sorgfältige Vor- und Nachbearbeitung der Leistungsziele und der im </a:t>
            </a:r>
            <a:r>
              <a:rPr lang="de-CH" dirty="0" err="1" smtClean="0"/>
              <a:t>üK</a:t>
            </a:r>
            <a:r>
              <a:rPr lang="de-CH" dirty="0" smtClean="0"/>
              <a:t> vermittelten Lernstoffe</a:t>
            </a:r>
            <a:r>
              <a:rPr lang="de-CH" baseline="0" dirty="0" smtClean="0"/>
              <a:t> lohnen sich, da dies die Grundlagen für die Abschlussprüfungen sind.</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35</a:t>
            </a:fld>
            <a:endParaRPr lang="de-CH"/>
          </a:p>
        </p:txBody>
      </p:sp>
    </p:spTree>
    <p:extLst>
      <p:ext uri="{BB962C8B-B14F-4D97-AF65-F5344CB8AC3E}">
        <p14:creationId xmlns:p14="http://schemas.microsoft.com/office/powerpoint/2010/main" val="3959024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Hier bietet sich Gelegenheit, dass sich die</a:t>
            </a:r>
            <a:r>
              <a:rPr lang="de-CH" baseline="0" dirty="0" smtClean="0"/>
              <a:t> Lernenden die Fragen gegenseitig beantworten.</a:t>
            </a:r>
          </a:p>
          <a:p>
            <a:r>
              <a:rPr lang="de-CH" dirty="0" err="1" smtClean="0"/>
              <a:t>üK</a:t>
            </a:r>
            <a:r>
              <a:rPr lang="de-CH" dirty="0" smtClean="0"/>
              <a:t>-Leiterinnen/</a:t>
            </a:r>
            <a:r>
              <a:rPr lang="de-CH" dirty="0" err="1" smtClean="0"/>
              <a:t>üK</a:t>
            </a:r>
            <a:r>
              <a:rPr lang="de-CH" dirty="0" smtClean="0"/>
              <a:t>-Leiter</a:t>
            </a:r>
            <a:r>
              <a:rPr lang="de-CH" baseline="0" dirty="0" smtClean="0"/>
              <a:t> korrigieren und präzisieren.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38</a:t>
            </a:fld>
            <a:endParaRPr lang="de-CH"/>
          </a:p>
        </p:txBody>
      </p:sp>
    </p:spTree>
    <p:extLst>
      <p:ext uri="{BB962C8B-B14F-4D97-AF65-F5344CB8AC3E}">
        <p14:creationId xmlns:p14="http://schemas.microsoft.com/office/powerpoint/2010/main" val="121343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39</a:t>
            </a:fld>
            <a:endParaRPr lang="de-CH"/>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Hier bietet sich Gelegenheit, dass sich die</a:t>
            </a:r>
            <a:r>
              <a:rPr lang="de-CH" baseline="0" dirty="0" smtClean="0"/>
              <a:t> Lernenden die Fragen gegenseitig beantworten.</a:t>
            </a:r>
          </a:p>
          <a:p>
            <a:r>
              <a:rPr lang="de-CH" dirty="0" err="1" smtClean="0"/>
              <a:t>üK</a:t>
            </a:r>
            <a:r>
              <a:rPr lang="de-CH" dirty="0" smtClean="0"/>
              <a:t>-Leiterinnen/</a:t>
            </a:r>
            <a:r>
              <a:rPr lang="de-CH" dirty="0" err="1" smtClean="0"/>
              <a:t>üK</a:t>
            </a:r>
            <a:r>
              <a:rPr lang="de-CH" dirty="0" smtClean="0"/>
              <a:t>-Leiter</a:t>
            </a:r>
            <a:r>
              <a:rPr lang="de-CH" baseline="0" dirty="0" smtClean="0"/>
              <a:t> korrigieren und präzisieren.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40</a:t>
            </a:fld>
            <a:endParaRPr lang="de-CH"/>
          </a:p>
        </p:txBody>
      </p:sp>
    </p:spTree>
    <p:extLst>
      <p:ext uri="{BB962C8B-B14F-4D97-AF65-F5344CB8AC3E}">
        <p14:creationId xmlns:p14="http://schemas.microsoft.com/office/powerpoint/2010/main" val="12134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Gesetzliche Grundlage: Art. 22</a:t>
            </a:r>
            <a:r>
              <a:rPr lang="de-CH" baseline="0" dirty="0" smtClean="0"/>
              <a:t> Abs. 2 </a:t>
            </a:r>
            <a:r>
              <a:rPr lang="de-CH" baseline="0" dirty="0" err="1" smtClean="0"/>
              <a:t>BiVo</a:t>
            </a:r>
            <a:r>
              <a:rPr lang="de-CH" baseline="0" dirty="0" smtClean="0"/>
              <a:t>.</a:t>
            </a:r>
            <a:endParaRPr lang="de-CH" dirty="0" smtClean="0"/>
          </a:p>
          <a:p>
            <a:r>
              <a:rPr lang="de-CH" dirty="0" smtClean="0"/>
              <a:t>Details</a:t>
            </a:r>
            <a:r>
              <a:rPr lang="de-CH" baseline="0" dirty="0" smtClean="0"/>
              <a:t> im Bildungsplan Teil D.</a:t>
            </a:r>
          </a:p>
          <a:p>
            <a:endParaRPr lang="de-CH" baseline="0" dirty="0" smtClean="0"/>
          </a:p>
          <a:p>
            <a:pPr defTabSz="914330">
              <a:defRPr/>
            </a:pPr>
            <a:r>
              <a:rPr lang="de-CH" baseline="0" dirty="0" smtClean="0"/>
              <a:t>Die Note der Berufspraxis mündlich fliesst zu ¼ in die betriebliche Note ein.</a:t>
            </a:r>
          </a:p>
          <a:p>
            <a:pPr defTabSz="914330">
              <a:defRPr/>
            </a:pPr>
            <a:r>
              <a:rPr lang="de-CH" baseline="0" dirty="0" smtClean="0"/>
              <a:t>Die Note des betrieblichen Teils wird aus den beiden Noten der Abschlussprüfungen und der Erfahrungsnote errechnet. </a:t>
            </a:r>
            <a:endParaRPr lang="de-CH"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Gesetzliche Grundlage: Art. 22</a:t>
            </a:r>
            <a:r>
              <a:rPr lang="de-CH" baseline="0" dirty="0" smtClean="0"/>
              <a:t> Abs. 2 </a:t>
            </a:r>
            <a:r>
              <a:rPr lang="de-CH" baseline="0" dirty="0" err="1" smtClean="0"/>
              <a:t>BiVo</a:t>
            </a:r>
            <a:r>
              <a:rPr lang="de-CH" baseline="0" dirty="0" smtClean="0"/>
              <a:t>.</a:t>
            </a:r>
            <a:endParaRPr lang="de-CH" dirty="0" smtClean="0"/>
          </a:p>
          <a:p>
            <a:r>
              <a:rPr lang="de-CH" dirty="0" smtClean="0"/>
              <a:t>Details</a:t>
            </a:r>
            <a:r>
              <a:rPr lang="de-CH" baseline="0" dirty="0" smtClean="0"/>
              <a:t> im Bildungsplan Teil D.</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Wegleitung gibt den verbindlichen,</a:t>
            </a:r>
            <a:r>
              <a:rPr lang="de-CH" baseline="0" dirty="0" smtClean="0"/>
              <a:t> rechtlichen Rahmen für die Durchführung der Abschlussprüfung «Berufspraxis mündlich».</a:t>
            </a:r>
          </a:p>
          <a:p>
            <a:endParaRPr lang="de-CH" baseline="0" dirty="0" smtClean="0"/>
          </a:p>
          <a:p>
            <a:r>
              <a:rPr lang="de-CH" baseline="0" dirty="0" smtClean="0"/>
              <a:t>Wenn Sie die LLD über die drei Jahres gewissenhaft führen, haben Sie bereits eine gute Grundlage für den Praxisbericht. Sie können dann  aufgrund der bisher getätigten Arbeit eine Arte Auswahl und Zusammenfassung für den Praxisbericht vornehmen.</a:t>
            </a:r>
          </a:p>
          <a:p>
            <a:r>
              <a:rPr lang="de-CH" baseline="0" dirty="0" smtClean="0"/>
              <a:t>Sie treffen damit zwei Fliegen auf einen Schlag. </a:t>
            </a:r>
          </a:p>
          <a:p>
            <a:pPr>
              <a:buFontTx/>
              <a:buChar char="-"/>
            </a:pPr>
            <a:r>
              <a:rPr lang="de-CH" baseline="0" dirty="0" smtClean="0"/>
              <a:t> Sie repetieren</a:t>
            </a:r>
          </a:p>
          <a:p>
            <a:pPr>
              <a:buFontTx/>
              <a:buChar char="-"/>
            </a:pPr>
            <a:r>
              <a:rPr lang="de-CH" baseline="0" dirty="0" smtClean="0"/>
              <a:t> Sie erstellen den Praxisbericht</a:t>
            </a:r>
          </a:p>
          <a:p>
            <a:pPr>
              <a:buFontTx/>
              <a:buChar char="-"/>
            </a:pPr>
            <a:endParaRPr lang="de-CH" baseline="0" dirty="0" smtClean="0"/>
          </a:p>
          <a:p>
            <a:pPr>
              <a:buFontTx/>
              <a:buNone/>
            </a:pPr>
            <a:r>
              <a:rPr lang="de-CH" baseline="0" dirty="0" smtClean="0"/>
              <a:t>Wir empfehlen Ihnen, auch den Stoff der überbetrieblichen Kurse zu repetieren. Die Experten können nämlich durchaus auch auf diesen Stoff zurückgreifen und diesen in den Rollenspielen/Fachgesprächen einbauen.</a:t>
            </a:r>
          </a:p>
          <a:p>
            <a:pPr>
              <a:buFontTx/>
              <a:buNone/>
            </a:pPr>
            <a:endParaRPr lang="de-CH" baseline="0" dirty="0" smtClean="0"/>
          </a:p>
          <a:p>
            <a:pPr>
              <a:buFontTx/>
              <a:buNone/>
            </a:pPr>
            <a:r>
              <a:rPr lang="de-CH" baseline="0" dirty="0" smtClean="0"/>
              <a:t>Beurteilt werden Ihr Rollenspiel und/oder Fachgespräch anhand der Leistungsziele Betrieb und deren Teilkriterien sowie anhand der Methoden-, Sozial- und Selbstkompetenzen (MSS) und deren Teilkriterien. Sie wissen also schon heute, worauf es ankommt.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16056E29-B007-45A1-8112-8473EB8ED9CB}" type="datetime1">
              <a:rPr lang="de-DE" smtClean="0"/>
              <a:t>26.11.2018</a:t>
            </a:fld>
            <a:endParaRPr lang="de-DE"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32693721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573BDB63-2FFE-455A-9FC7-0121D81C439B}" type="datetime1">
              <a:rPr lang="de-DE" smtClean="0"/>
              <a:t>26.11.2018</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613914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F485AC7-ED35-4C51-B023-42204130BEAF}" type="datetime1">
              <a:rPr lang="de-DE" smtClean="0"/>
              <a:t>26.11.2018</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155381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9051DEC-997A-45B7-9976-90D468C05E3E}"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2067450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BFA7E33-5958-4A10-9078-A07FE1E55446}"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45306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BC2B611-E7A5-434C-AD89-295A043D58D1}"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55195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E15ACDB-B917-40EE-8CA7-DBB501A9854A}"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416630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738A60A0-0B1A-42C2-94B7-C9BA5DE11CC3}"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10245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5B5D710-BDE7-4FEF-95A7-81FC88ED0A95}"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821850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196805A-42C5-4896-9FFE-B588B50630F6}"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202302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9E7448D-ECE7-4E05-AD13-E71BAEB2DB3B}"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063116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smtClean="0"/>
              <a:t>Master-Untertitelformat bearbeiten</a:t>
            </a:r>
            <a:endParaRPr lang="en-US" dirty="0"/>
          </a:p>
        </p:txBody>
      </p:sp>
      <p:sp>
        <p:nvSpPr>
          <p:cNvPr id="8"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0E6C13F7-984F-486B-BEE3-422959F9C110}" type="datetime1">
              <a:rPr lang="de-DE" smtClean="0"/>
              <a:t>26.11.2018</a:t>
            </a:fld>
            <a:endParaRPr lang="de-DE"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20834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AF0B70F3-89CF-43FC-B424-A74CA8151926}" type="datetime1">
              <a:rPr lang="de-DE" smtClean="0"/>
              <a:t>26.11.2018</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37958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7322B92E-9A12-476A-A50C-950874A47328}" type="datetime1">
              <a:rPr lang="de-DE" smtClean="0"/>
              <a:t>26.11.2018</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2752459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8FF62E5-D3C9-4515-B17A-1F1F05844BD6}" type="datetime1">
              <a:rPr lang="de-DE" smtClean="0"/>
              <a:t>26.11.2018</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906924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B92B12D-B114-4248-B8CF-94E68B0585FD}"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2211962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9531594-E675-4C62-9DC5-F1EA12F9BAF8}"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72258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37B133F-96F3-4A4D-A929-06E8CD24F3F2}"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1860031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12AA53A-3DE2-4CFD-B454-FE28EA3E3080}"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D8F4F7A-E121-4A84-B81C-D341508D76D3}" type="slidenum">
              <a:rPr lang="de-CH" smtClean="0"/>
              <a:t>‹Nr.›</a:t>
            </a:fld>
            <a:endParaRPr lang="de-CH"/>
          </a:p>
        </p:txBody>
      </p:sp>
    </p:spTree>
    <p:extLst>
      <p:ext uri="{BB962C8B-B14F-4D97-AF65-F5344CB8AC3E}">
        <p14:creationId xmlns:p14="http://schemas.microsoft.com/office/powerpoint/2010/main" val="3241490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5D826DD3-C1E6-48EA-986F-F4A46ED6E527}"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087453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AE95C59-6A3E-40E5-BDB4-FA99211DA663}"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919038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10CDA7A-0D1B-4FD9-B1FE-635E576F2289}"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42473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smtClean="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7"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298B1216-5005-4F6C-BB06-00B983B9D50D}" type="datetime1">
              <a:rPr lang="de-DE" smtClean="0"/>
              <a:t>26.11.2018</a:t>
            </a:fld>
            <a:endParaRPr lang="de-DE"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3560714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1E61DF05-15C7-42B2-A79E-B126308966B3}"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1600339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7130B84C-3F8A-4C24-8E75-BAA2F3509D60}" type="datetime1">
              <a:rPr lang="de-DE" smtClean="0"/>
              <a:t>26.11.2018</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042767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41CBEB3-384A-4302-A09E-120F2BFBBAE6}" type="datetime1">
              <a:rPr lang="de-DE" smtClean="0"/>
              <a:t>26.11.2018</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00469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F1F4EA0-0298-4617-994E-A901AD7D407E}" type="datetime1">
              <a:rPr lang="de-DE" smtClean="0"/>
              <a:t>26.11.2018</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498441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979035B-B843-4B7A-BB05-5E52B5D54772}"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4290770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47C1C76-1C7B-4561-AA20-B6600AB1DACF}"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708144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7DD62C5-CC81-4247-9B0F-5FF5A002A3DD}"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3319683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5A0C6B3-7272-4BED-83F2-EEBC95FD26A2}"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A382E74-9025-42DC-9D9E-793C398285D1}" type="slidenum">
              <a:rPr lang="de-CH" smtClean="0"/>
              <a:t>‹Nr.›</a:t>
            </a:fld>
            <a:endParaRPr lang="de-CH"/>
          </a:p>
        </p:txBody>
      </p:sp>
    </p:spTree>
    <p:extLst>
      <p:ext uri="{BB962C8B-B14F-4D97-AF65-F5344CB8AC3E}">
        <p14:creationId xmlns:p14="http://schemas.microsoft.com/office/powerpoint/2010/main" val="2809600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CEA274E8-8A9F-4463-B03A-D547EF78BCA0}" type="datetime1">
              <a:rPr lang="de-DE" smtClean="0"/>
              <a:t>26.11.2018</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F260340-3C80-4D2D-8E4D-4DD63B2AD19F}" type="datetime1">
              <a:rPr lang="de-DE" smtClean="0"/>
              <a:t>26.11.2018</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smtClean="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8" name="Date Placeholder 3"/>
          <p:cNvSpPr>
            <a:spLocks noGrp="1"/>
          </p:cNvSpPr>
          <p:nvPr>
            <p:ph type="dt" sz="half" idx="2"/>
          </p:nvPr>
        </p:nvSpPr>
        <p:spPr>
          <a:xfrm>
            <a:off x="2622550" y="6324453"/>
            <a:ext cx="2057400" cy="365125"/>
          </a:xfrm>
          <a:prstGeom prst="rect">
            <a:avLst/>
          </a:prstGeom>
        </p:spPr>
        <p:txBody>
          <a:bodyPr vert="horz" lIns="0" tIns="0" rIns="0" bIns="0" rtlCol="0" anchor="ctr"/>
          <a:lstStyle>
            <a:lvl1pPr algn="r">
              <a:defRPr sz="900">
                <a:solidFill>
                  <a:srgbClr val="B21D24"/>
                </a:solidFill>
              </a:defRPr>
            </a:lvl1pPr>
          </a:lstStyle>
          <a:p>
            <a:fld id="{90196835-F87E-4BBB-B611-84C0AB8B4FCE}" type="datetime1">
              <a:rPr lang="de-DE" smtClean="0"/>
              <a:t>26.11.2018</a:t>
            </a:fld>
            <a:endParaRPr lang="de-DE"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0352357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EF233888-A90F-4714-99E6-017C7D1D0A78}" type="datetime1">
              <a:rPr lang="de-DE" smtClean="0"/>
              <a:t>26.11.2018</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94853C3A-5FD7-438C-8BBD-22DDB12783CD}" type="datetime1">
              <a:rPr lang="de-DE" smtClean="0"/>
              <a:t>26.11.2018</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6C530D3A-278F-4F09-AF53-76FA9E4BD25E}" type="datetime1">
              <a:rPr lang="de-DE" smtClean="0"/>
              <a:t>26.11.2018</a:t>
            </a:fld>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20E42E14-AE2C-4CBD-8AC1-44F2AB2C2770}" type="datetime1">
              <a:rPr lang="de-DE" smtClean="0"/>
              <a:t>26.11.2018</a:t>
            </a:fld>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32365D9-6BDB-41F8-8DA6-27AE8E2CD7A9}" type="datetime1">
              <a:rPr lang="de-DE" smtClean="0"/>
              <a:t>26.11.2018</a:t>
            </a:fld>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9B1F4A9-8D0C-4233-82F5-CFA74C4264C6}" type="datetime1">
              <a:rPr lang="de-DE" smtClean="0"/>
              <a:t>26.11.2018</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BFC3889-0F27-4AF3-9808-7100AF7BB712}" type="datetime1">
              <a:rPr lang="de-DE" smtClean="0"/>
              <a:t>26.11.2018</a:t>
            </a:fld>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8CF5E04-C3E7-4355-8E8A-C68585336411}" type="datetime1">
              <a:rPr lang="de-DE" smtClean="0"/>
              <a:t>26.11.2018</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D68DDB95-D8DC-499A-8428-6C0A75914436}" type="datetime1">
              <a:rPr lang="de-DE" smtClean="0"/>
              <a:t>26.11.2018</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Rechteck 10"/>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 name="Titel 1"/>
          <p:cNvSpPr>
            <a:spLocks noGrp="1"/>
          </p:cNvSpPr>
          <p:nvPr>
            <p:ph type="ctrTitle"/>
          </p:nvPr>
        </p:nvSpPr>
        <p:spPr>
          <a:xfrm>
            <a:off x="685800" y="2204864"/>
            <a:ext cx="7772400" cy="1395586"/>
          </a:xfrm>
        </p:spPr>
        <p:txBody>
          <a:bodyPr/>
          <a:lstStyle>
            <a:lvl1pPr>
              <a:defRPr b="1">
                <a:latin typeface="Calibri" panose="020F0502020204030204" pitchFamily="34" charset="0"/>
              </a:defRPr>
            </a:lvl1p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dirty="0"/>
          </a:p>
        </p:txBody>
      </p:sp>
      <p:sp>
        <p:nvSpPr>
          <p:cNvPr id="6" name="Datumsplatzhalter 3"/>
          <p:cNvSpPr>
            <a:spLocks noGrp="1"/>
          </p:cNvSpPr>
          <p:nvPr>
            <p:ph type="dt" sz="half" idx="10"/>
          </p:nvPr>
        </p:nvSpPr>
        <p:spPr>
          <a:xfrm>
            <a:off x="206152" y="6356350"/>
            <a:ext cx="2133600" cy="365125"/>
          </a:xfrm>
        </p:spPr>
        <p:txBody>
          <a:bodyPr/>
          <a:lstStyle>
            <a:lvl1pPr>
              <a:defRPr>
                <a:latin typeface="Calibri" panose="020F0502020204030204" pitchFamily="34" charset="0"/>
              </a:defRPr>
            </a:lvl1pPr>
          </a:lstStyle>
          <a:p>
            <a:fld id="{5C73D1E9-179B-4F75-A2F9-FCAE5F5C5363}" type="datetime1">
              <a:rPr lang="de-DE" smtClean="0"/>
              <a:t>26.11.2018</a:t>
            </a:fld>
            <a:endParaRPr lang="de-CH" dirty="0"/>
          </a:p>
        </p:txBody>
      </p:sp>
      <p:sp>
        <p:nvSpPr>
          <p:cNvPr id="9" name="Fußzeilenplatzhalt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6553200" y="6356350"/>
            <a:ext cx="2133600" cy="365125"/>
          </a:xfrm>
        </p:spPr>
        <p:txBody>
          <a:bodyPr/>
          <a:lstStyle/>
          <a:p>
            <a:fld id="{87674F0A-37BA-4CE3-B1FD-DE57A7E2F2C6}" type="slidenum">
              <a:rPr lang="de-CH" smtClean="0"/>
              <a:pPr/>
              <a:t>‹Nr.›</a:t>
            </a:fld>
            <a:endParaRPr lang="de-CH"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611" y="260648"/>
            <a:ext cx="2879869" cy="834508"/>
          </a:xfrm>
          <a:prstGeom prst="rect">
            <a:avLst/>
          </a:prstGeom>
        </p:spPr>
      </p:pic>
      <p:sp>
        <p:nvSpPr>
          <p:cNvPr id="13" name="Textfeld 12"/>
          <p:cNvSpPr txBox="1"/>
          <p:nvPr/>
        </p:nvSpPr>
        <p:spPr>
          <a:xfrm>
            <a:off x="3851920" y="6381328"/>
            <a:ext cx="5040560" cy="246221"/>
          </a:xfrm>
          <a:prstGeom prst="rect">
            <a:avLst/>
          </a:prstGeom>
          <a:noFill/>
        </p:spPr>
        <p:txBody>
          <a:bodyPr wrap="square" rtlCol="0">
            <a:spAutoFit/>
          </a:bodyPr>
          <a:lstStyle/>
          <a:p>
            <a:pPr algn="r"/>
            <a:r>
              <a:rPr lang="de-CH" sz="1000" kern="1200" dirty="0" smtClean="0">
                <a:solidFill>
                  <a:schemeClr val="bg1"/>
                </a:solidFill>
                <a:effectLst/>
                <a:latin typeface="Calibri" panose="020F0502020204030204" pitchFamily="34" charset="0"/>
                <a:ea typeface="+mn-ea"/>
                <a:cs typeface="+mn-cs"/>
              </a:rPr>
              <a:t>© Branche Öffentliche Verwaltung/Administration </a:t>
            </a:r>
            <a:r>
              <a:rPr lang="de-CH" sz="1000" kern="1200" dirty="0" err="1" smtClean="0">
                <a:solidFill>
                  <a:schemeClr val="bg1"/>
                </a:solidFill>
                <a:effectLst/>
                <a:latin typeface="Calibri" panose="020F0502020204030204" pitchFamily="34" charset="0"/>
                <a:ea typeface="+mn-ea"/>
                <a:cs typeface="+mn-cs"/>
              </a:rPr>
              <a:t>publique</a:t>
            </a:r>
            <a:r>
              <a:rPr lang="de-CH" sz="1000" kern="1200" dirty="0" smtClean="0">
                <a:solidFill>
                  <a:schemeClr val="bg1"/>
                </a:solidFill>
                <a:effectLst/>
                <a:latin typeface="Calibri" panose="020F0502020204030204" pitchFamily="34" charset="0"/>
                <a:ea typeface="+mn-ea"/>
                <a:cs typeface="+mn-cs"/>
              </a:rPr>
              <a:t>/</a:t>
            </a:r>
            <a:r>
              <a:rPr lang="de-CH" sz="1000" kern="1200" dirty="0" err="1" smtClean="0">
                <a:solidFill>
                  <a:schemeClr val="bg1"/>
                </a:solidFill>
                <a:effectLst/>
                <a:latin typeface="Calibri" panose="020F0502020204030204" pitchFamily="34" charset="0"/>
                <a:ea typeface="+mn-ea"/>
                <a:cs typeface="+mn-cs"/>
              </a:rPr>
              <a:t>Amministrazione</a:t>
            </a:r>
            <a:r>
              <a:rPr lang="de-CH" sz="1000" kern="1200" dirty="0" smtClean="0">
                <a:solidFill>
                  <a:schemeClr val="bg1"/>
                </a:solidFill>
                <a:effectLst/>
                <a:latin typeface="Calibri" panose="020F0502020204030204" pitchFamily="34" charset="0"/>
                <a:ea typeface="+mn-ea"/>
                <a:cs typeface="+mn-cs"/>
              </a:rPr>
              <a:t> </a:t>
            </a:r>
            <a:r>
              <a:rPr lang="de-CH" sz="1000" kern="1200" dirty="0" err="1" smtClean="0">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14" name="Textfeld 13"/>
          <p:cNvSpPr txBox="1"/>
          <p:nvPr/>
        </p:nvSpPr>
        <p:spPr>
          <a:xfrm>
            <a:off x="1835696" y="6390714"/>
            <a:ext cx="1656184" cy="246221"/>
          </a:xfrm>
          <a:prstGeom prst="rect">
            <a:avLst/>
          </a:prstGeom>
          <a:noFill/>
        </p:spPr>
        <p:txBody>
          <a:bodyPr wrap="square" rtlCol="0">
            <a:spAutoFit/>
          </a:bodyPr>
          <a:lstStyle/>
          <a:p>
            <a:pPr algn="l"/>
            <a:r>
              <a:rPr lang="de-CH" sz="1000" kern="1200" dirty="0" smtClean="0">
                <a:solidFill>
                  <a:schemeClr val="bg1"/>
                </a:solidFill>
                <a:effectLst/>
                <a:latin typeface="Calibri" panose="020F0502020204030204" pitchFamily="34" charset="0"/>
                <a:ea typeface="+mn-ea"/>
                <a:cs typeface="+mn-cs"/>
              </a:rPr>
              <a:t>www.ov-ap.ch</a:t>
            </a:r>
            <a:endParaRPr lang="de-CH" sz="1000" kern="1200" dirty="0">
              <a:solidFill>
                <a:schemeClr val="bg1"/>
              </a:solidFill>
              <a:effectLst/>
              <a:latin typeface="Calibri" panose="020F0502020204030204" pitchFamily="34" charset="0"/>
              <a:ea typeface="+mn-ea"/>
              <a:cs typeface="+mn-cs"/>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4643160"/>
            <a:ext cx="2220919" cy="2204864"/>
          </a:xfrm>
          <a:prstGeom prst="rect">
            <a:avLst/>
          </a:prstGeom>
        </p:spPr>
      </p:pic>
      <p:sp>
        <p:nvSpPr>
          <p:cNvPr id="16" name="Rechteck 15"/>
          <p:cNvSpPr/>
          <p:nvPr userDrawn="1"/>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p:cNvSpPr/>
          <p:nvPr userDrawn="1"/>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8" name="Grafik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2611" y="260648"/>
            <a:ext cx="2879869" cy="834508"/>
          </a:xfrm>
          <a:prstGeom prst="rect">
            <a:avLst/>
          </a:prstGeom>
        </p:spPr>
      </p:pic>
      <p:sp>
        <p:nvSpPr>
          <p:cNvPr id="19" name="Textfeld 18"/>
          <p:cNvSpPr txBox="1"/>
          <p:nvPr userDrawn="1"/>
        </p:nvSpPr>
        <p:spPr>
          <a:xfrm>
            <a:off x="3851920" y="6381328"/>
            <a:ext cx="5040560" cy="246221"/>
          </a:xfrm>
          <a:prstGeom prst="rect">
            <a:avLst/>
          </a:prstGeom>
          <a:noFill/>
        </p:spPr>
        <p:txBody>
          <a:bodyPr wrap="square" rtlCol="0">
            <a:spAutoFit/>
          </a:bodyPr>
          <a:lstStyle/>
          <a:p>
            <a:pPr algn="r"/>
            <a:r>
              <a:rPr lang="de-CH" sz="1000" kern="1200" dirty="0" smtClean="0">
                <a:solidFill>
                  <a:schemeClr val="bg1"/>
                </a:solidFill>
                <a:effectLst/>
                <a:latin typeface="Calibri" panose="020F0502020204030204" pitchFamily="34" charset="0"/>
                <a:ea typeface="+mn-ea"/>
                <a:cs typeface="+mn-cs"/>
              </a:rPr>
              <a:t>© Branche Öffentliche Verwaltung/Administration </a:t>
            </a:r>
            <a:r>
              <a:rPr lang="de-CH" sz="1000" kern="1200" dirty="0" err="1" smtClean="0">
                <a:solidFill>
                  <a:schemeClr val="bg1"/>
                </a:solidFill>
                <a:effectLst/>
                <a:latin typeface="Calibri" panose="020F0502020204030204" pitchFamily="34" charset="0"/>
                <a:ea typeface="+mn-ea"/>
                <a:cs typeface="+mn-cs"/>
              </a:rPr>
              <a:t>publique</a:t>
            </a:r>
            <a:r>
              <a:rPr lang="de-CH" sz="1000" kern="1200" dirty="0" smtClean="0">
                <a:solidFill>
                  <a:schemeClr val="bg1"/>
                </a:solidFill>
                <a:effectLst/>
                <a:latin typeface="Calibri" panose="020F0502020204030204" pitchFamily="34" charset="0"/>
                <a:ea typeface="+mn-ea"/>
                <a:cs typeface="+mn-cs"/>
              </a:rPr>
              <a:t>/</a:t>
            </a:r>
            <a:r>
              <a:rPr lang="de-CH" sz="1000" kern="1200" dirty="0" err="1" smtClean="0">
                <a:solidFill>
                  <a:schemeClr val="bg1"/>
                </a:solidFill>
                <a:effectLst/>
                <a:latin typeface="Calibri" panose="020F0502020204030204" pitchFamily="34" charset="0"/>
                <a:ea typeface="+mn-ea"/>
                <a:cs typeface="+mn-cs"/>
              </a:rPr>
              <a:t>Amministrazione</a:t>
            </a:r>
            <a:r>
              <a:rPr lang="de-CH" sz="1000" kern="1200" dirty="0" smtClean="0">
                <a:solidFill>
                  <a:schemeClr val="bg1"/>
                </a:solidFill>
                <a:effectLst/>
                <a:latin typeface="Calibri" panose="020F0502020204030204" pitchFamily="34" charset="0"/>
                <a:ea typeface="+mn-ea"/>
                <a:cs typeface="+mn-cs"/>
              </a:rPr>
              <a:t> </a:t>
            </a:r>
            <a:r>
              <a:rPr lang="de-CH" sz="1000" kern="1200" dirty="0" err="1" smtClean="0">
                <a:solidFill>
                  <a:schemeClr val="bg1"/>
                </a:solidFill>
                <a:effectLst/>
                <a:latin typeface="Calibri" panose="020F0502020204030204" pitchFamily="34" charset="0"/>
                <a:ea typeface="+mn-ea"/>
                <a:cs typeface="+mn-cs"/>
              </a:rPr>
              <a:t>pubblica</a:t>
            </a:r>
            <a:endParaRPr lang="de-CH" sz="1000" kern="1200" dirty="0">
              <a:solidFill>
                <a:schemeClr val="bg1"/>
              </a:solidFill>
              <a:effectLst/>
              <a:latin typeface="Calibri" panose="020F0502020204030204" pitchFamily="34" charset="0"/>
              <a:ea typeface="+mn-ea"/>
              <a:cs typeface="+mn-cs"/>
            </a:endParaRPr>
          </a:p>
        </p:txBody>
      </p:sp>
      <p:sp>
        <p:nvSpPr>
          <p:cNvPr id="20" name="Textfeld 19"/>
          <p:cNvSpPr txBox="1"/>
          <p:nvPr userDrawn="1"/>
        </p:nvSpPr>
        <p:spPr>
          <a:xfrm>
            <a:off x="1835696" y="6390714"/>
            <a:ext cx="1656184" cy="246221"/>
          </a:xfrm>
          <a:prstGeom prst="rect">
            <a:avLst/>
          </a:prstGeom>
          <a:noFill/>
        </p:spPr>
        <p:txBody>
          <a:bodyPr wrap="square" rtlCol="0">
            <a:spAutoFit/>
          </a:bodyPr>
          <a:lstStyle/>
          <a:p>
            <a:pPr algn="l"/>
            <a:r>
              <a:rPr lang="de-CH" sz="1000" kern="1200" dirty="0" smtClean="0">
                <a:solidFill>
                  <a:schemeClr val="bg1"/>
                </a:solidFill>
                <a:effectLst/>
                <a:latin typeface="Calibri" panose="020F0502020204030204" pitchFamily="34" charset="0"/>
                <a:ea typeface="+mn-ea"/>
                <a:cs typeface="+mn-cs"/>
              </a:rPr>
              <a:t>www.ov-ap.ch</a:t>
            </a:r>
            <a:endParaRPr lang="de-CH" sz="1000" kern="1200" dirty="0">
              <a:solidFill>
                <a:schemeClr val="bg1"/>
              </a:solidFill>
              <a:effectLst/>
              <a:latin typeface="Calibri" panose="020F0502020204030204" pitchFamily="34" charset="0"/>
              <a:ea typeface="+mn-ea"/>
              <a:cs typeface="+mn-cs"/>
            </a:endParaRPr>
          </a:p>
        </p:txBody>
      </p:sp>
      <p:pic>
        <p:nvPicPr>
          <p:cNvPr id="21" name="Grafik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643160"/>
            <a:ext cx="2220919" cy="2204864"/>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0E7FE55F-0B49-43E3-B690-7A7E1416E1D1}"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8872492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atin typeface="Calibri" panose="020F0502020204030204" pitchFamily="34" charset="0"/>
              </a:defRPr>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dirty="0"/>
          </a:p>
        </p:txBody>
      </p:sp>
      <p:sp>
        <p:nvSpPr>
          <p:cNvPr id="5" name="Datumsplatzhalter 3"/>
          <p:cNvSpPr>
            <a:spLocks noGrp="1"/>
          </p:cNvSpPr>
          <p:nvPr>
            <p:ph type="dt" sz="half" idx="10"/>
          </p:nvPr>
        </p:nvSpPr>
        <p:spPr>
          <a:xfrm>
            <a:off x="457200" y="6356350"/>
            <a:ext cx="2133600" cy="365125"/>
          </a:xfrm>
        </p:spPr>
        <p:txBody>
          <a:bodyPr/>
          <a:lstStyle>
            <a:lvl1pPr>
              <a:defRPr>
                <a:latin typeface="Calibri" panose="020F0502020204030204" pitchFamily="34" charset="0"/>
              </a:defRPr>
            </a:lvl1pPr>
          </a:lstStyle>
          <a:p>
            <a:fld id="{300D0A90-18A8-43FE-860C-0AA69069EB81}" type="datetime1">
              <a:rPr lang="de-DE" smtClean="0"/>
              <a:t>26.11.2018</a:t>
            </a:fld>
            <a:endParaRPr lang="de-CH" dirty="0"/>
          </a:p>
        </p:txBody>
      </p:sp>
      <p:sp>
        <p:nvSpPr>
          <p:cNvPr id="8" name="Foliennummernplatzhalter 5"/>
          <p:cNvSpPr>
            <a:spLocks noGrp="1"/>
          </p:cNvSpPr>
          <p:nvPr>
            <p:ph type="sldNum" sz="quarter" idx="12"/>
          </p:nvPr>
        </p:nvSpPr>
        <p:spPr>
          <a:xfrm>
            <a:off x="6553200" y="6356350"/>
            <a:ext cx="21336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70904"/>
            <a:ext cx="2145792" cy="621792"/>
          </a:xfrm>
          <a:prstGeom prst="rect">
            <a:avLst/>
          </a:prstGeom>
        </p:spPr>
      </p:pic>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8224" y="70904"/>
            <a:ext cx="2145792" cy="621792"/>
          </a:xfrm>
          <a:prstGeom prst="rect">
            <a:avLst/>
          </a:prstGeom>
        </p:spPr>
      </p:pic>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FB649D4-A4FB-46B2-A14B-CAEDCD363A4B}" type="datetime1">
              <a:rPr lang="de-DE" smtClean="0"/>
              <a:t>26.11.2018</a:t>
            </a:fld>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0407B4BA-214E-4A0B-9CC5-5735E23E7950}" type="datetime1">
              <a:rPr lang="de-DE" smtClean="0"/>
              <a:t>26.11.2018</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A255F2EA-60C4-4E37-B04D-D949024DC9E6}" type="datetime1">
              <a:rPr lang="de-DE" smtClean="0"/>
              <a:t>26.11.2018</a:t>
            </a:fld>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DCDF4012-10FD-44FD-BDE8-6966154E1250}" type="datetime1">
              <a:rPr lang="de-DE" smtClean="0"/>
              <a:t>26.11.2018</a:t>
            </a:fld>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AF4A06-B4F7-4071-AE42-4638F71F37E6}" type="datetime1">
              <a:rPr lang="de-DE" smtClean="0"/>
              <a:t>26.11.2018</a:t>
            </a:fld>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E5B904A4-6D08-4E92-BF77-AA16557B4634}" type="datetime1">
              <a:rPr lang="de-DE" smtClean="0"/>
              <a:t>26.11.2018</a:t>
            </a:fld>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54ECB13-D2DE-4A5C-BFDC-8E89C6397623}" type="datetime1">
              <a:rPr lang="de-DE" smtClean="0"/>
              <a:t>26.11.2018</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A4B7B737-28A2-48AC-A39B-B4B1E9EE080C}" type="datetime1">
              <a:rPr lang="de-DE" smtClean="0"/>
              <a:t>26.11.2018</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6852B2A-F2D8-40E2-9361-4BC9E3639871}" type="datetime1">
              <a:rPr lang="de-DE" smtClean="0"/>
              <a:t>26.11.2018</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6F78F4B-9473-4D98-A2F1-90B7627B0FA9}"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79968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4E7BBF0F-01C0-40C8-90F9-8296FB520FAD}" type="datetime1">
              <a:rPr lang="de-DE" smtClean="0"/>
              <a:t>26.11.2018</a:t>
            </a:fld>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94B6CCEA-F3F2-41B8-A48B-DCCC359D8F28}" type="datetime1">
              <a:rPr lang="de-DE" smtClean="0"/>
              <a:t>26.11.2018</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5BAB7CE4-A3D5-4790-86D9-7F4336F3DD41}" type="datetime1">
              <a:rPr lang="de-DE" smtClean="0"/>
              <a:t>26.11.2018</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7976E349-E252-450B-8138-353C0243D013}" type="datetime1">
              <a:rPr lang="de-DE" smtClean="0"/>
              <a:t>26.11.2018</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8BF60F70-B691-47A0-A98F-549E0A31B607}" type="datetime1">
              <a:rPr lang="de-DE" smtClean="0"/>
              <a:t>26.11.2018</a:t>
            </a:fld>
            <a:endParaRPr lang="de-CH"/>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536C56C2-0892-41B1-8F36-246C7AF933D6}" type="datetime1">
              <a:rPr lang="de-DE" smtClean="0"/>
              <a:t>26.11.2018</a:t>
            </a:fld>
            <a:endParaRPr lang="de-CH"/>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EFB44E1-C5FC-4B7E-85DF-B7DDEA29B4AE}" type="datetime1">
              <a:rPr lang="de-DE" smtClean="0"/>
              <a:t>26.11.2018</a:t>
            </a:fld>
            <a:endParaRPr lang="de-CH"/>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51C7899A-23DF-4672-A40E-DF119CF27187}" type="datetime1">
              <a:rPr lang="de-DE" smtClean="0"/>
              <a:t>26.11.2018</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03EF8A57-93C4-4EF1-8E9F-0AB848B8F5B4}" type="datetime1">
              <a:rPr lang="de-DE" smtClean="0"/>
              <a:t>26.11.2018</a:t>
            </a:fld>
            <a:endParaRPr lang="de-CH"/>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E7AFCA3B-6FA0-43AA-AFB5-26E476F4F4CB}" type="datetime1">
              <a:rPr lang="de-DE" smtClean="0"/>
              <a:t>26.11.2018</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433B5A7-18C8-4FC3-9C31-9DA78AA18C77}"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975290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27B812A4-FE3F-49EE-A017-966EF7DB3245}" type="datetime1">
              <a:rPr lang="de-DE" smtClean="0"/>
              <a:t>26.11.2018</a:t>
            </a:fld>
            <a:endParaRPr lang="de-CH"/>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1B9888EE-7B6A-4F08-88E0-08B28830627D}"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91DFCF8-9A0C-4D62-952E-F446F5822FCC}"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3A8E0E9-94DD-44A0-88BF-4C3F55738F92}"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BA4D0002-E053-4161-A35F-AB6D3FCAA772}"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24279435-6D59-46C7-9876-DF07116ECE17}" type="datetime1">
              <a:rPr lang="de-DE" smtClean="0"/>
              <a:t>26.11.2018</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D15BEFE5-AED3-4532-98A2-4499A3688849}" type="datetime1">
              <a:rPr lang="de-DE" smtClean="0"/>
              <a:t>26.11.2018</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CDCAC4-8E8B-4328-969E-D3E04E8CED3C}" type="datetime1">
              <a:rPr lang="de-DE" smtClean="0"/>
              <a:t>26.11.2018</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44F2242-9E40-4C7C-AC2C-97C60C8A8799}"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3522CEC0-88F7-4054-A430-CF99F0FB3EF0}"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28AE7AD-DDFF-454D-A63B-005D5A62B152}" type="datetime1">
              <a:rPr lang="de-DE" smtClean="0"/>
              <a:t>26.11.2018</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12597778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00F0FADD-3D21-47CA-986B-D7095CC2EF94}"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4184EDE-75CD-4F40-95E6-6784DAC6FEF1}" type="datetime1">
              <a:rPr lang="de-DE" smtClean="0"/>
              <a:t>26.11.2018</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C36CFF9E-44BA-428A-9DCD-C774E911FB2F}" type="datetime1">
              <a:rPr lang="de-DE" smtClean="0"/>
              <a:t>26.11.2018</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5FE80FF0-ECAA-47AB-88DD-CD944DC71D07}" type="slidenum">
              <a:rPr lang="de-CH" smtClean="0"/>
              <a:t>‹Nr.›</a:t>
            </a:fld>
            <a:endParaRPr lang="de-CH"/>
          </a:p>
        </p:txBody>
      </p:sp>
    </p:spTree>
    <p:extLst>
      <p:ext uri="{BB962C8B-B14F-4D97-AF65-F5344CB8AC3E}">
        <p14:creationId xmlns:p14="http://schemas.microsoft.com/office/powerpoint/2010/main" val="36648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6" name="Date Placeholder 3"/>
          <p:cNvSpPr>
            <a:spLocks noGrp="1"/>
          </p:cNvSpPr>
          <p:nvPr>
            <p:ph type="dt" sz="half" idx="2"/>
          </p:nvPr>
        </p:nvSpPr>
        <p:spPr>
          <a:xfrm>
            <a:off x="2622550" y="6417641"/>
            <a:ext cx="2057400" cy="304271"/>
          </a:xfrm>
          <a:prstGeom prst="rect">
            <a:avLst/>
          </a:prstGeom>
        </p:spPr>
        <p:txBody>
          <a:bodyPr vert="horz" lIns="0" tIns="0" rIns="0" bIns="0" rtlCol="0" anchor="ctr"/>
          <a:lstStyle>
            <a:lvl1pPr algn="r">
              <a:defRPr sz="900">
                <a:solidFill>
                  <a:srgbClr val="B21D24"/>
                </a:solidFill>
              </a:defRPr>
            </a:lvl1pPr>
          </a:lstStyle>
          <a:p>
            <a:fld id="{16839E79-3225-4A48-ABED-C7B6DC8D2393}" type="datetime1">
              <a:rPr lang="de-DE" smtClean="0"/>
              <a:t>26.11.2018</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375247652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63E74-B4E2-4F45-9F6E-83C8649DEB00}" type="datetime1">
              <a:rPr lang="de-DE" smtClean="0"/>
              <a:t>26.11.2018</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80FF0-ECAA-47AB-88DD-CD944DC71D07}" type="slidenum">
              <a:rPr lang="de-CH" smtClean="0"/>
              <a:t>‹Nr.›</a:t>
            </a:fld>
            <a:endParaRPr lang="de-CH"/>
          </a:p>
        </p:txBody>
      </p:sp>
    </p:spTree>
    <p:extLst>
      <p:ext uri="{BB962C8B-B14F-4D97-AF65-F5344CB8AC3E}">
        <p14:creationId xmlns:p14="http://schemas.microsoft.com/office/powerpoint/2010/main" val="39744834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75598-53DB-4938-A285-C6120EFE0B9D}" type="datetime1">
              <a:rPr lang="de-DE" smtClean="0"/>
              <a:t>26.11.2018</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F4F7A-E121-4A84-B81C-D341508D76D3}" type="slidenum">
              <a:rPr lang="de-CH" smtClean="0"/>
              <a:t>‹Nr.›</a:t>
            </a:fld>
            <a:endParaRPr lang="de-CH"/>
          </a:p>
        </p:txBody>
      </p:sp>
    </p:spTree>
    <p:extLst>
      <p:ext uri="{BB962C8B-B14F-4D97-AF65-F5344CB8AC3E}">
        <p14:creationId xmlns:p14="http://schemas.microsoft.com/office/powerpoint/2010/main" val="7049373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2CE9C9-4080-45B1-ADFA-245C9884E7C9}" type="datetime1">
              <a:rPr lang="de-DE" smtClean="0"/>
              <a:t>26.11.2018</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82E74-9025-42DC-9D9E-793C398285D1}" type="slidenum">
              <a:rPr lang="de-CH" smtClean="0"/>
              <a:t>‹Nr.›</a:t>
            </a:fld>
            <a:endParaRPr lang="de-CH"/>
          </a:p>
        </p:txBody>
      </p:sp>
    </p:spTree>
    <p:extLst>
      <p:ext uri="{BB962C8B-B14F-4D97-AF65-F5344CB8AC3E}">
        <p14:creationId xmlns:p14="http://schemas.microsoft.com/office/powerpoint/2010/main" val="88816665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BF2A7-286E-40AF-AE6E-FF69EE165972}" type="datetime1">
              <a:rPr lang="de-DE" smtClean="0"/>
              <a:t>26.11.2018</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970D9-092B-46BD-9D8F-10079124086D}" type="datetime1">
              <a:rPr lang="de-DE" smtClean="0"/>
              <a:t>26.11.2018</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F4996-B203-460F-8216-97E62728C2F7}" type="datetime1">
              <a:rPr lang="de-DE" smtClean="0"/>
              <a:t>26.11.2018</a:t>
            </a:fld>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93918-0AAF-4C22-844F-3EEA4A8B5BF2}" type="datetime1">
              <a:rPr lang="de-DE" smtClean="0"/>
              <a:t>26.11.2018</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ov-ap.ch/"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8.wmf"/><Relationship Id="rId4" Type="http://schemas.openxmlformats.org/officeDocument/2006/relationships/image" Target="../media/image17.wmf"/></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18.wmf"/><Relationship Id="rId4" Type="http://schemas.openxmlformats.org/officeDocument/2006/relationships/image" Target="../media/image17.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p:txBody>
          <a:bodyPr>
            <a:normAutofit/>
          </a:bodyPr>
          <a:lstStyle/>
          <a:p>
            <a:r>
              <a:rPr lang="de-CH" sz="3200" b="1" dirty="0" err="1" smtClean="0"/>
              <a:t>üK</a:t>
            </a:r>
            <a:r>
              <a:rPr lang="de-CH" sz="3200" b="1" dirty="0" smtClean="0"/>
              <a:t> 5: Rahmenprogramm</a:t>
            </a:r>
            <a:endParaRPr lang="de-CH" sz="3200" b="1" dirty="0"/>
          </a:p>
        </p:txBody>
      </p:sp>
      <p:sp>
        <p:nvSpPr>
          <p:cNvPr id="7" name="Rechteck 6"/>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Untertitel 5"/>
          <p:cNvSpPr>
            <a:spLocks noGrp="1"/>
          </p:cNvSpPr>
          <p:nvPr>
            <p:ph idx="1"/>
          </p:nvPr>
        </p:nvSpPr>
        <p:spPr>
          <a:xfrm>
            <a:off x="431800" y="3933398"/>
            <a:ext cx="6985000" cy="2303914"/>
          </a:xfrm>
        </p:spPr>
        <p:txBody>
          <a:bodyPr>
            <a:normAutofit/>
          </a:bodyPr>
          <a:lstStyle/>
          <a:p>
            <a:pPr marL="0" indent="0">
              <a:buNone/>
            </a:pPr>
            <a:r>
              <a:rPr lang="de-CH" sz="2400" smtClean="0">
                <a:solidFill>
                  <a:schemeClr val="bg1"/>
                </a:solidFill>
              </a:rPr>
              <a:t>Modul A21: Praxisbericht</a:t>
            </a:r>
            <a:endParaRPr lang="de-CH"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85914"/>
            <a:ext cx="7164536" cy="862966"/>
          </a:xfrm>
        </p:spPr>
        <p:txBody>
          <a:bodyPr/>
          <a:lstStyle/>
          <a:p>
            <a:r>
              <a:rPr lang="de-CH" sz="2400" dirty="0" smtClean="0">
                <a:latin typeface="Arial" panose="020B0604020202020204" pitchFamily="34" charset="0"/>
                <a:cs typeface="Arial" panose="020B0604020202020204" pitchFamily="34" charset="0"/>
              </a:rPr>
              <a:t>Praxisbericht</a:t>
            </a:r>
            <a:endParaRPr lang="de-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994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Praxisbericht</a:t>
            </a:r>
            <a:endParaRPr lang="de-CH" sz="2400" dirty="0"/>
          </a:p>
        </p:txBody>
      </p:sp>
      <p:sp>
        <p:nvSpPr>
          <p:cNvPr id="3" name="Inhaltsplatzhalter 2"/>
          <p:cNvSpPr>
            <a:spLocks noGrp="1"/>
          </p:cNvSpPr>
          <p:nvPr>
            <p:ph idx="1"/>
          </p:nvPr>
        </p:nvSpPr>
        <p:spPr>
          <a:xfrm>
            <a:off x="431800" y="2132856"/>
            <a:ext cx="6985000" cy="2807970"/>
          </a:xfrm>
        </p:spPr>
        <p:txBody>
          <a:bodyPr/>
          <a:lstStyle/>
          <a:p>
            <a:pPr marL="0" indent="0">
              <a:buNone/>
            </a:pPr>
            <a:r>
              <a:rPr lang="de-CH" dirty="0" smtClean="0">
                <a:latin typeface="Arial" panose="020B0604020202020204" pitchFamily="34" charset="0"/>
                <a:cs typeface="Arial" panose="020B0604020202020204" pitchFamily="34" charset="0"/>
              </a:rPr>
              <a:t>Der Praxisbericht wird von der Berufsbildnerin, vom Berufsbildner eingesehen und signiert.</a:t>
            </a:r>
          </a:p>
          <a:p>
            <a:pPr marL="0" indent="0">
              <a:buNone/>
            </a:pPr>
            <a:endParaRPr lang="de-CH" sz="1400"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Das Ausbildungsprogramm / den Rotationsplan reichen Sie als Anhang mit dem Praxisbericht via </a:t>
            </a:r>
            <a:r>
              <a:rPr lang="de-CH" dirty="0" err="1" smtClean="0">
                <a:latin typeface="Arial" panose="020B0604020202020204" pitchFamily="34" charset="0"/>
                <a:cs typeface="Arial" panose="020B0604020202020204" pitchFamily="34" charset="0"/>
              </a:rPr>
              <a:t>rALS</a:t>
            </a:r>
            <a:r>
              <a:rPr lang="de-CH" dirty="0" smtClean="0">
                <a:latin typeface="Arial" panose="020B0604020202020204" pitchFamily="34" charset="0"/>
                <a:cs typeface="Arial" panose="020B0604020202020204" pitchFamily="34" charset="0"/>
              </a:rPr>
              <a:t> elektronisch ein.</a:t>
            </a:r>
            <a:br>
              <a:rPr lang="de-CH" dirty="0" smtClean="0">
                <a:latin typeface="Arial" panose="020B0604020202020204" pitchFamily="34" charset="0"/>
                <a:cs typeface="Arial" panose="020B0604020202020204" pitchFamily="34" charset="0"/>
              </a:rPr>
            </a:br>
            <a:endParaRPr lang="de-CH" sz="1400"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Abgabetermin</a:t>
            </a:r>
            <a:r>
              <a:rPr lang="de-CH" dirty="0">
                <a:latin typeface="Arial" panose="020B0604020202020204" pitchFamily="34" charset="0"/>
                <a:cs typeface="Arial" panose="020B0604020202020204" pitchFamily="34" charset="0"/>
              </a:rPr>
              <a:t>: </a:t>
            </a:r>
            <a:r>
              <a:rPr lang="de-CH" dirty="0" smtClean="0">
                <a:latin typeface="Arial" panose="020B0604020202020204" pitchFamily="34" charset="0"/>
                <a:cs typeface="Arial" panose="020B0604020202020204" pitchFamily="34" charset="0"/>
              </a:rPr>
              <a:t>01.03.2019</a:t>
            </a:r>
            <a:endParaRPr lang="de-CH" dirty="0">
              <a:latin typeface="Arial" panose="020B0604020202020204" pitchFamily="34" charset="0"/>
              <a:cs typeface="Arial" panose="020B0604020202020204" pitchFamily="34" charset="0"/>
            </a:endParaRPr>
          </a:p>
          <a:p>
            <a:pPr marL="0" indent="0">
              <a:buNone/>
            </a:pPr>
            <a:r>
              <a:rPr lang="de-CH" sz="1200" dirty="0">
                <a:latin typeface="Arial" panose="020B0604020202020204" pitchFamily="34" charset="0"/>
                <a:cs typeface="Arial" panose="020B0604020202020204" pitchFamily="34" charset="0"/>
              </a:rPr>
              <a:t> </a:t>
            </a:r>
          </a:p>
          <a:p>
            <a:pPr marL="0" indent="0">
              <a:buNone/>
            </a:pPr>
            <a:endParaRPr lang="de-CH" dirty="0"/>
          </a:p>
        </p:txBody>
      </p:sp>
      <p:pic>
        <p:nvPicPr>
          <p:cNvPr id="1026" name="Picture 2" descr="C:\Users\moe\AppData\Local\Microsoft\Windows\Temporary Internet Files\Content.IE5\FEQP1OCO\MC900434750[1].png"/>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228184" y="3501008"/>
            <a:ext cx="2285714" cy="2285714"/>
          </a:xfrm>
          <a:prstGeom prst="rect">
            <a:avLst/>
          </a:prstGeom>
          <a:noFill/>
        </p:spPr>
      </p:pic>
    </p:spTree>
    <p:extLst>
      <p:ext uri="{BB962C8B-B14F-4D97-AF65-F5344CB8AC3E}">
        <p14:creationId xmlns:p14="http://schemas.microsoft.com/office/powerpoint/2010/main" val="2159107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br>
              <a:rPr lang="de-CH" sz="2400" dirty="0" smtClean="0"/>
            </a:br>
            <a:r>
              <a:rPr lang="de-CH" sz="2400" dirty="0"/>
              <a:t/>
            </a:r>
            <a:br>
              <a:rPr lang="de-CH" sz="2400" dirty="0"/>
            </a:br>
            <a:r>
              <a:rPr lang="de-CH" sz="2400" dirty="0" smtClean="0"/>
              <a:t/>
            </a:r>
            <a:br>
              <a:rPr lang="de-CH" sz="2400" dirty="0" smtClean="0"/>
            </a:br>
            <a:r>
              <a:rPr lang="de-CH" sz="2400" dirty="0" smtClean="0"/>
              <a:t/>
            </a:r>
            <a:br>
              <a:rPr lang="de-CH" sz="2400" dirty="0" smtClean="0"/>
            </a:br>
            <a:r>
              <a:rPr lang="de-CH" sz="2400" dirty="0"/>
              <a:t/>
            </a:r>
            <a:br>
              <a:rPr lang="de-CH" sz="2400" dirty="0"/>
            </a:br>
            <a:r>
              <a:rPr lang="de-CH" sz="2400" dirty="0"/>
              <a:t/>
            </a:r>
            <a:br>
              <a:rPr lang="de-CH" sz="2400" dirty="0"/>
            </a:br>
            <a:endParaRPr lang="de-CH" sz="2400" dirty="0"/>
          </a:p>
        </p:txBody>
      </p:sp>
      <p:sp>
        <p:nvSpPr>
          <p:cNvPr id="3" name="Inhaltsplatzhalter 2"/>
          <p:cNvSpPr>
            <a:spLocks noGrp="1"/>
          </p:cNvSpPr>
          <p:nvPr>
            <p:ph idx="1"/>
          </p:nvPr>
        </p:nvSpPr>
        <p:spPr>
          <a:xfrm>
            <a:off x="431800" y="2132856"/>
            <a:ext cx="6985000" cy="2807970"/>
          </a:xfrm>
        </p:spPr>
        <p:txBody>
          <a:bodyPr/>
          <a:lstStyle/>
          <a:p>
            <a:pPr marL="0" indent="0">
              <a:buNone/>
            </a:pPr>
            <a:r>
              <a:rPr lang="de-CH" dirty="0" smtClean="0">
                <a:latin typeface="Arial" panose="020B0604020202020204" pitchFamily="34" charset="0"/>
                <a:cs typeface="Arial" panose="020B0604020202020204" pitchFamily="34" charset="0"/>
              </a:rPr>
              <a:t>Informationsvideo </a:t>
            </a:r>
            <a:r>
              <a:rPr lang="de-CH" dirty="0" smtClean="0">
                <a:latin typeface="Arial" panose="020B0604020202020204" pitchFamily="34" charset="0"/>
                <a:cs typeface="Arial" panose="020B0604020202020204" pitchFamily="34" charset="0"/>
                <a:hlinkClick r:id="rId3"/>
              </a:rPr>
              <a:t>www.ov-ap.ch</a:t>
            </a:r>
            <a:endParaRPr lang="de-CH" dirty="0" smtClean="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pPr>
              <a:buFont typeface="Wingdings"/>
              <a:buChar char="ð"/>
            </a:pPr>
            <a:r>
              <a:rPr lang="de-CH" smtClean="0">
                <a:latin typeface="Arial" panose="020B0604020202020204" pitchFamily="34" charset="0"/>
                <a:cs typeface="Arial" panose="020B0604020202020204" pitchFamily="34" charset="0"/>
                <a:sym typeface="Wingdings"/>
              </a:rPr>
              <a:t> Blended</a:t>
            </a:r>
            <a:r>
              <a:rPr lang="de-CH" dirty="0" smtClean="0">
                <a:latin typeface="Arial" panose="020B0604020202020204" pitchFamily="34" charset="0"/>
                <a:cs typeface="Arial" panose="020B0604020202020204" pitchFamily="34" charset="0"/>
                <a:sym typeface="Wingdings"/>
              </a:rPr>
              <a:t>-Learning </a:t>
            </a:r>
            <a:r>
              <a:rPr lang="de-CH" dirty="0" smtClean="0">
                <a:latin typeface="Arial" panose="020B0604020202020204" pitchFamily="34" charset="0"/>
                <a:cs typeface="Arial" panose="020B0604020202020204" pitchFamily="34" charset="0"/>
                <a:sym typeface="Wingdings"/>
              </a:rPr>
              <a:t>/ Informationsvideos / Praxisbericht</a:t>
            </a:r>
          </a:p>
          <a:p>
            <a:pPr>
              <a:buFont typeface="Wingdings"/>
              <a:buChar char="ð"/>
            </a:pPr>
            <a:endParaRPr lang="de-DE" dirty="0">
              <a:latin typeface="Arial" panose="020B0604020202020204" pitchFamily="34" charset="0"/>
              <a:cs typeface="Arial" panose="020B0604020202020204" pitchFamily="34" charset="0"/>
              <a:sym typeface="Wingdings"/>
            </a:endParaRPr>
          </a:p>
          <a:p>
            <a:pPr marL="0" indent="0">
              <a:buNone/>
            </a:pPr>
            <a:r>
              <a:rPr lang="de-DE" b="1" dirty="0" smtClean="0">
                <a:latin typeface="Arial" panose="020B0604020202020204" pitchFamily="34" charset="0"/>
                <a:cs typeface="Arial" panose="020B0604020202020204" pitchFamily="34" charset="0"/>
                <a:sym typeface="Wingdings"/>
              </a:rPr>
              <a:t>Achtung:</a:t>
            </a:r>
            <a:r>
              <a:rPr lang="de-DE" dirty="0" smtClean="0">
                <a:latin typeface="Arial" panose="020B0604020202020204" pitchFamily="34" charset="0"/>
                <a:cs typeface="Arial" panose="020B0604020202020204" pitchFamily="34" charset="0"/>
                <a:sym typeface="Wingdings"/>
              </a:rPr>
              <a:t> Beim Video wird der Praxisbericht nicht digital sondern in Papierform eingereicht. </a:t>
            </a:r>
            <a:r>
              <a:rPr lang="de-DE" b="1" dirty="0" smtClean="0">
                <a:latin typeface="Arial" panose="020B0604020202020204" pitchFamily="34" charset="0"/>
                <a:cs typeface="Arial" panose="020B0604020202020204" pitchFamily="34" charset="0"/>
                <a:sym typeface="Wingdings"/>
              </a:rPr>
              <a:t>Die Generation 2016/19 muss den Praxisbericht erstmals digital mit </a:t>
            </a:r>
            <a:r>
              <a:rPr lang="de-DE" b="1" dirty="0" err="1" smtClean="0">
                <a:latin typeface="Arial" panose="020B0604020202020204" pitchFamily="34" charset="0"/>
                <a:cs typeface="Arial" panose="020B0604020202020204" pitchFamily="34" charset="0"/>
                <a:sym typeface="Wingdings"/>
              </a:rPr>
              <a:t>rALS</a:t>
            </a:r>
            <a:r>
              <a:rPr lang="de-DE" b="1" dirty="0" smtClean="0">
                <a:latin typeface="Arial" panose="020B0604020202020204" pitchFamily="34" charset="0"/>
                <a:cs typeface="Arial" panose="020B0604020202020204" pitchFamily="34" charset="0"/>
                <a:sym typeface="Wingdings"/>
              </a:rPr>
              <a:t> einreichen.</a:t>
            </a:r>
            <a:endParaRPr lang="de-CH" b="1" dirty="0" smtClean="0">
              <a:latin typeface="Arial" panose="020B0604020202020204" pitchFamily="34" charset="0"/>
              <a:cs typeface="Arial" panose="020B0604020202020204" pitchFamily="34" charset="0"/>
            </a:endParaRPr>
          </a:p>
          <a:p>
            <a:pPr marL="0" indent="0">
              <a:buNone/>
            </a:pPr>
            <a:endParaRPr lang="de-CH" dirty="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Weitere Informationen und die Anleitung dazu finden Sie im </a:t>
            </a:r>
            <a:r>
              <a:rPr lang="de-CH" dirty="0" err="1" smtClean="0">
                <a:latin typeface="Arial" panose="020B0604020202020204" pitchFamily="34" charset="0"/>
                <a:cs typeface="Arial" panose="020B0604020202020204" pitchFamily="34" charset="0"/>
              </a:rPr>
              <a:t>rALS</a:t>
            </a:r>
            <a:r>
              <a:rPr lang="de-CH" dirty="0" smtClean="0">
                <a:latin typeface="Arial" panose="020B0604020202020204" pitchFamily="34" charset="0"/>
                <a:cs typeface="Arial" panose="020B0604020202020204" pitchFamily="34" charset="0"/>
              </a:rPr>
              <a:t>-Handbuch Kapitel 9</a:t>
            </a:r>
            <a:endParaRPr lang="de-CH" dirty="0">
              <a:latin typeface="Arial" panose="020B0604020202020204" pitchFamily="34" charset="0"/>
              <a:cs typeface="Arial" panose="020B0604020202020204" pitchFamily="34" charset="0"/>
            </a:endParaRPr>
          </a:p>
          <a:p>
            <a:pPr marL="0" indent="0">
              <a:buNone/>
            </a:pPr>
            <a:r>
              <a:rPr lang="de-CH" sz="1200" dirty="0">
                <a:latin typeface="Arial" panose="020B0604020202020204" pitchFamily="34" charset="0"/>
                <a:cs typeface="Arial" panose="020B0604020202020204" pitchFamily="34" charset="0"/>
              </a:rPr>
              <a:t> </a:t>
            </a:r>
          </a:p>
          <a:p>
            <a:pPr marL="0" indent="0">
              <a:buNone/>
            </a:pPr>
            <a:endParaRPr lang="de-CH" dirty="0"/>
          </a:p>
        </p:txBody>
      </p:sp>
    </p:spTree>
    <p:extLst>
      <p:ext uri="{BB962C8B-B14F-4D97-AF65-F5344CB8AC3E}">
        <p14:creationId xmlns:p14="http://schemas.microsoft.com/office/powerpoint/2010/main" val="3388055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74024"/>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3074" name="Picture 2" descr="\\srein5\users\ka001\Desktop\Präsentation\rALS\5 Hinzufügen Praxisberic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32856"/>
            <a:ext cx="8172400" cy="2718470"/>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unten 2"/>
          <p:cNvSpPr/>
          <p:nvPr/>
        </p:nvSpPr>
        <p:spPr>
          <a:xfrm>
            <a:off x="6588224" y="3068960"/>
            <a:ext cx="576064"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762950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02016"/>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4098" name="Picture 2" descr="\\srein5\users\ka001\Desktop\Präsentation\rALS\6 Praxisberich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344" y="1772816"/>
            <a:ext cx="7482098" cy="4807110"/>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links 2"/>
          <p:cNvSpPr/>
          <p:nvPr/>
        </p:nvSpPr>
        <p:spPr>
          <a:xfrm>
            <a:off x="4932040" y="5589240"/>
            <a:ext cx="792088" cy="50405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13886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74024"/>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5122" name="Picture 2" descr="\\srein5\users\ka001\Desktop\Präsentation\rALS\Praxisbericht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56" y="2212460"/>
            <a:ext cx="8316416" cy="3160756"/>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rechts 2"/>
          <p:cNvSpPr/>
          <p:nvPr/>
        </p:nvSpPr>
        <p:spPr>
          <a:xfrm>
            <a:off x="107504" y="4725144"/>
            <a:ext cx="792088"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42414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02016"/>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6146" name="Picture 2" descr="\\srein5\users\ka001\Desktop\Präsentation\rALS\Praxisbericht_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85409"/>
            <a:ext cx="6408712" cy="5125575"/>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links 2"/>
          <p:cNvSpPr/>
          <p:nvPr/>
        </p:nvSpPr>
        <p:spPr>
          <a:xfrm>
            <a:off x="7164288" y="2996952"/>
            <a:ext cx="792088" cy="4320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p:cNvSpPr txBox="1"/>
          <p:nvPr/>
        </p:nvSpPr>
        <p:spPr>
          <a:xfrm>
            <a:off x="899592" y="6165304"/>
            <a:ext cx="1800200" cy="369332"/>
          </a:xfrm>
          <a:prstGeom prst="rect">
            <a:avLst/>
          </a:prstGeom>
          <a:noFill/>
        </p:spPr>
        <p:txBody>
          <a:bodyPr wrap="square" rtlCol="0">
            <a:spAutoFit/>
          </a:bodyPr>
          <a:lstStyle/>
          <a:p>
            <a:r>
              <a:rPr lang="de-CH" dirty="0" smtClean="0">
                <a:solidFill>
                  <a:srgbClr val="FF0000"/>
                </a:solidFill>
                <a:latin typeface="Arial" panose="020B0604020202020204" pitchFamily="34" charset="0"/>
                <a:cs typeface="Arial" panose="020B0604020202020204" pitchFamily="34" charset="0"/>
              </a:rPr>
              <a:t>Text</a:t>
            </a:r>
            <a:endParaRPr lang="de-CH"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215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74024"/>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7170" name="Picture 2" descr="\\srein5\users\ka001\Desktop\Präsentation\rALS\Dokument hinzufüg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56" y="1925616"/>
            <a:ext cx="8532440" cy="2805672"/>
          </a:xfrm>
          <a:prstGeom prst="rect">
            <a:avLst/>
          </a:prstGeom>
          <a:noFill/>
          <a:extLst>
            <a:ext uri="{909E8E84-426E-40DD-AFC4-6F175D3DCCD1}">
              <a14:hiddenFill xmlns:a14="http://schemas.microsoft.com/office/drawing/2010/main">
                <a:solidFill>
                  <a:srgbClr val="FFFFFF"/>
                </a:solidFill>
              </a14:hiddenFill>
            </a:ext>
          </a:extLst>
        </p:spPr>
      </p:pic>
      <p:sp>
        <p:nvSpPr>
          <p:cNvPr id="3" name="Pfeil nach rechts 2"/>
          <p:cNvSpPr/>
          <p:nvPr/>
        </p:nvSpPr>
        <p:spPr>
          <a:xfrm>
            <a:off x="6372200" y="3789040"/>
            <a:ext cx="792088"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4292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74024"/>
          </a:xfrm>
        </p:spPr>
        <p:txBody>
          <a:bodyPr/>
          <a:lstStyle/>
          <a:p>
            <a:r>
              <a:rPr lang="de-CH" sz="2400" dirty="0" smtClean="0"/>
              <a:t>Praxisbericht mit </a:t>
            </a:r>
            <a:r>
              <a:rPr lang="de-CH" sz="2400" cap="none" dirty="0" err="1" smtClean="0"/>
              <a:t>r</a:t>
            </a:r>
            <a:r>
              <a:rPr lang="de-CH" sz="2400" dirty="0" err="1" smtClean="0"/>
              <a:t>ALS</a:t>
            </a:r>
            <a:r>
              <a:rPr lang="de-CH" sz="2400" dirty="0" smtClean="0"/>
              <a:t> ausfüllen</a:t>
            </a:r>
            <a:endParaRPr lang="de-CH"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16832"/>
            <a:ext cx="8280920" cy="3201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feil nach rechts 2"/>
          <p:cNvSpPr/>
          <p:nvPr/>
        </p:nvSpPr>
        <p:spPr>
          <a:xfrm>
            <a:off x="6084168" y="4451968"/>
            <a:ext cx="792088" cy="50405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p:cNvSpPr txBox="1"/>
          <p:nvPr/>
        </p:nvSpPr>
        <p:spPr>
          <a:xfrm>
            <a:off x="539552" y="5118763"/>
            <a:ext cx="7920880" cy="1015663"/>
          </a:xfrm>
          <a:prstGeom prst="rect">
            <a:avLst/>
          </a:prstGeom>
          <a:noFill/>
        </p:spPr>
        <p:txBody>
          <a:bodyPr wrap="square" rtlCol="0">
            <a:spAutoFit/>
          </a:bodyPr>
          <a:lstStyle/>
          <a:p>
            <a:r>
              <a:rPr lang="de-CH" sz="2000" dirty="0" smtClean="0">
                <a:latin typeface="Arial" panose="020B0604020202020204" pitchFamily="34" charset="0"/>
                <a:cs typeface="Arial" panose="020B0604020202020204" pitchFamily="34" charset="0"/>
              </a:rPr>
              <a:t>Mit dem </a:t>
            </a:r>
            <a:r>
              <a:rPr lang="de-CH" sz="2000" b="1" dirty="0" smtClean="0">
                <a:latin typeface="Arial" panose="020B0604020202020204" pitchFamily="34" charset="0"/>
                <a:cs typeface="Arial" panose="020B0604020202020204" pitchFamily="34" charset="0"/>
              </a:rPr>
              <a:t>Signieren</a:t>
            </a:r>
            <a:r>
              <a:rPr lang="de-CH" sz="2000" dirty="0" smtClean="0">
                <a:latin typeface="Arial" panose="020B0604020202020204" pitchFamily="34" charset="0"/>
                <a:cs typeface="Arial" panose="020B0604020202020204" pitchFamily="34" charset="0"/>
              </a:rPr>
              <a:t> durch den/die Berufsbildner/in wird der Praxisbericht für </a:t>
            </a:r>
            <a:r>
              <a:rPr lang="de-CH" sz="2000" dirty="0">
                <a:latin typeface="Arial" panose="020B0604020202020204" pitchFamily="34" charset="0"/>
                <a:cs typeface="Arial" panose="020B0604020202020204" pitchFamily="34" charset="0"/>
              </a:rPr>
              <a:t>den zuständigen Prüfungsexperten freigegeben. </a:t>
            </a:r>
            <a:r>
              <a:rPr lang="de-CH" sz="2000" b="1" dirty="0">
                <a:latin typeface="Arial" panose="020B0604020202020204" pitchFamily="34" charset="0"/>
                <a:cs typeface="Arial" panose="020B0604020202020204" pitchFamily="34" charset="0"/>
              </a:rPr>
              <a:t>Der Praxisbericht kann nun nicht mehr verändert werden.</a:t>
            </a:r>
          </a:p>
        </p:txBody>
      </p:sp>
    </p:spTree>
    <p:extLst>
      <p:ext uri="{BB962C8B-B14F-4D97-AF65-F5344CB8AC3E}">
        <p14:creationId xmlns:p14="http://schemas.microsoft.com/office/powerpoint/2010/main" val="2094751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A: Ausbildungsbetrieb vorstellen</a:t>
            </a:r>
            <a:endParaRPr lang="de-CH" sz="2400" dirty="0"/>
          </a:p>
        </p:txBody>
      </p:sp>
      <p:sp>
        <p:nvSpPr>
          <p:cNvPr id="3" name="Inhaltsplatzhalter 2"/>
          <p:cNvSpPr>
            <a:spLocks noGrp="1"/>
          </p:cNvSpPr>
          <p:nvPr>
            <p:ph idx="1"/>
          </p:nvPr>
        </p:nvSpPr>
        <p:spPr>
          <a:xfrm>
            <a:off x="457200" y="2071389"/>
            <a:ext cx="8507288" cy="4525963"/>
          </a:xfrm>
        </p:spPr>
        <p:txBody>
          <a:bodyPr/>
          <a:lstStyle/>
          <a:p>
            <a:pPr marL="0" indent="0">
              <a:buNone/>
            </a:pPr>
            <a:r>
              <a:rPr lang="de-CH" dirty="0" smtClean="0">
                <a:latin typeface="Arial" panose="020B0604020202020204" pitchFamily="34" charset="0"/>
                <a:cs typeface="Arial" panose="020B0604020202020204" pitchFamily="34" charset="0"/>
              </a:rPr>
              <a:t>Stellen Sie Ihren Ausbildungsbetrieb kurz vor. Berücksichtigen Sie dabei:</a:t>
            </a:r>
          </a:p>
          <a:p>
            <a:pPr marL="268288" indent="-268288">
              <a:buNone/>
            </a:pPr>
            <a:r>
              <a:rPr lang="de-CH" dirty="0" smtClean="0">
                <a:latin typeface="Arial" panose="020B0604020202020204" pitchFamily="34" charset="0"/>
                <a:cs typeface="Arial" panose="020B0604020202020204" pitchFamily="34" charset="0"/>
              </a:rPr>
              <a:t>•  die Organisation und Struktur Ihres Ausbildungsbetriebs, Ihrer Ausbildungsabteilung/-en</a:t>
            </a:r>
          </a:p>
          <a:p>
            <a:pPr marL="268288" indent="-268288">
              <a:buNone/>
            </a:pPr>
            <a:r>
              <a:rPr lang="de-CH" dirty="0" smtClean="0">
                <a:latin typeface="Arial" panose="020B0604020202020204" pitchFamily="34" charset="0"/>
                <a:cs typeface="Arial" panose="020B0604020202020204" pitchFamily="34" charset="0"/>
              </a:rPr>
              <a:t>•  den Auftrag und die Aufgaben, die Ihr Ausbildungsbetrieb, Ihre Ausbildungsabteilung/-en wahrnimmt/wahrnehmen</a:t>
            </a:r>
          </a:p>
          <a:p>
            <a:pPr marL="268288" indent="-268288">
              <a:buNone/>
            </a:pPr>
            <a:r>
              <a:rPr lang="de-CH" dirty="0" smtClean="0">
                <a:latin typeface="Arial" panose="020B0604020202020204" pitchFamily="34" charset="0"/>
                <a:cs typeface="Arial" panose="020B0604020202020204" pitchFamily="34" charset="0"/>
              </a:rPr>
              <a:t>•  die </a:t>
            </a:r>
            <a:r>
              <a:rPr lang="de-CH" b="1" dirty="0" smtClean="0">
                <a:latin typeface="Arial" panose="020B0604020202020204" pitchFamily="34" charset="0"/>
                <a:cs typeface="Arial" panose="020B0604020202020204" pitchFamily="34" charset="0"/>
              </a:rPr>
              <a:t>Schnittstellen</a:t>
            </a:r>
            <a:r>
              <a:rPr lang="de-CH" dirty="0" smtClean="0">
                <a:latin typeface="Arial" panose="020B0604020202020204" pitchFamily="34" charset="0"/>
                <a:cs typeface="Arial" panose="020B0604020202020204" pitchFamily="34" charset="0"/>
              </a:rPr>
              <a:t> zu anderen Abteilungen oder Ämtern und zeigen Sie diese auf</a:t>
            </a:r>
          </a:p>
          <a:p>
            <a:pPr>
              <a:buNone/>
            </a:pPr>
            <a:endParaRPr lang="de-CH" dirty="0" smtClean="0">
              <a:latin typeface="Arial" panose="020B0604020202020204" pitchFamily="34" charset="0"/>
              <a:cs typeface="Arial" panose="020B0604020202020204" pitchFamily="34" charset="0"/>
            </a:endParaRPr>
          </a:p>
          <a:p>
            <a:pPr marL="354013" indent="-354013">
              <a:buFont typeface="Symbol"/>
              <a:buChar char="Þ"/>
            </a:pPr>
            <a:r>
              <a:rPr lang="de-CH" dirty="0" smtClean="0">
                <a:latin typeface="Arial" panose="020B0604020202020204" pitchFamily="34" charset="0"/>
                <a:cs typeface="Arial" panose="020B0604020202020204" pitchFamily="34" charset="0"/>
              </a:rPr>
              <a:t>Berücksichtigen und erfüllen Sie die Anforderungen der zugrunde liegenden Leistungsziele sowie der </a:t>
            </a:r>
          </a:p>
          <a:p>
            <a:pPr marL="354013" indent="-354013">
              <a:buNone/>
            </a:pPr>
            <a:r>
              <a:rPr lang="de-CH" dirty="0" smtClean="0">
                <a:latin typeface="Arial" panose="020B0604020202020204" pitchFamily="34" charset="0"/>
                <a:cs typeface="Arial" panose="020B0604020202020204" pitchFamily="34" charset="0"/>
              </a:rPr>
              <a:t>	Methoden-, Sozial- und Selbstkompetenzen</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016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latin typeface="Arial" panose="020B0604020202020204" pitchFamily="34" charset="0"/>
                <a:cs typeface="Arial" panose="020B0604020202020204" pitchFamily="34" charset="0"/>
              </a:rPr>
              <a:t>Zielsetzung</a:t>
            </a:r>
            <a:endParaRPr lang="de-CH" sz="2400"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431800" y="2204864"/>
            <a:ext cx="6985000" cy="2807970"/>
          </a:xfrm>
        </p:spPr>
        <p:txBody>
          <a:bodyPr/>
          <a:lstStyle/>
          <a:p>
            <a:pPr marL="352425" indent="-352425">
              <a:tabLst>
                <a:tab pos="352425" algn="l"/>
              </a:tabLst>
            </a:pPr>
            <a:r>
              <a:rPr lang="de-CH" sz="2000" dirty="0" smtClean="0">
                <a:latin typeface="Arial" panose="020B0604020202020204" pitchFamily="34" charset="0"/>
                <a:cs typeface="Arial" panose="020B0604020202020204" pitchFamily="34" charset="0"/>
              </a:rPr>
              <a:t>Sie kennen die Grundlagen, auf welchen der Experte, die Expertin die Abschlussprüfung «Berufspraxis mündlich» erstellen wird.</a:t>
            </a:r>
          </a:p>
          <a:p>
            <a:pPr marL="352425" indent="-352425">
              <a:tabLst>
                <a:tab pos="352425" algn="l"/>
              </a:tabLst>
            </a:pPr>
            <a:r>
              <a:rPr lang="de-CH" sz="2000" dirty="0" smtClean="0">
                <a:latin typeface="Arial" panose="020B0604020202020204" pitchFamily="34" charset="0"/>
                <a:cs typeface="Arial" panose="020B0604020202020204" pitchFamily="34" charset="0"/>
              </a:rPr>
              <a:t>Sie verstehen die Aufgabenstellungen im Praxisbericht.</a:t>
            </a:r>
          </a:p>
          <a:p>
            <a:pPr marL="352425" indent="-352425">
              <a:tabLst>
                <a:tab pos="352425" algn="l"/>
              </a:tabLst>
            </a:pPr>
            <a:r>
              <a:rPr lang="de-DE" dirty="0" smtClean="0">
                <a:latin typeface="Arial" panose="020B0604020202020204" pitchFamily="34" charset="0"/>
                <a:cs typeface="Arial" panose="020B0604020202020204" pitchFamily="34" charset="0"/>
              </a:rPr>
              <a:t>Sie wissen, wie den Praxisbericht im </a:t>
            </a:r>
            <a:r>
              <a:rPr lang="de-DE" dirty="0" err="1" smtClean="0">
                <a:latin typeface="Arial" panose="020B0604020202020204" pitchFamily="34" charset="0"/>
                <a:cs typeface="Arial" panose="020B0604020202020204" pitchFamily="34" charset="0"/>
              </a:rPr>
              <a:t>rALS</a:t>
            </a:r>
            <a:r>
              <a:rPr lang="de-DE" dirty="0" smtClean="0">
                <a:latin typeface="Arial" panose="020B0604020202020204" pitchFamily="34" charset="0"/>
                <a:cs typeface="Arial" panose="020B0604020202020204" pitchFamily="34" charset="0"/>
              </a:rPr>
              <a:t> auszufüllen sowie das Ausbildungsprogramm anzuhängen und den Praxisbericht für </a:t>
            </a:r>
            <a:r>
              <a:rPr lang="de-DE" dirty="0">
                <a:latin typeface="Arial" panose="020B0604020202020204" pitchFamily="34" charset="0"/>
                <a:cs typeface="Arial" panose="020B0604020202020204" pitchFamily="34" charset="0"/>
              </a:rPr>
              <a:t>die Expertin </a:t>
            </a:r>
            <a:r>
              <a:rPr lang="de-DE" dirty="0" smtClean="0">
                <a:latin typeface="Arial" panose="020B0604020202020204" pitchFamily="34" charset="0"/>
                <a:cs typeface="Arial" panose="020B0604020202020204" pitchFamily="34" charset="0"/>
              </a:rPr>
              <a:t>/ </a:t>
            </a:r>
            <a:r>
              <a:rPr lang="de-DE" dirty="0">
                <a:latin typeface="Arial" panose="020B0604020202020204" pitchFamily="34" charset="0"/>
                <a:cs typeface="Arial" panose="020B0604020202020204" pitchFamily="34" charset="0"/>
              </a:rPr>
              <a:t>den Experten </a:t>
            </a:r>
            <a:r>
              <a:rPr lang="de-DE" dirty="0" smtClean="0">
                <a:latin typeface="Arial" panose="020B0604020202020204" pitchFamily="34" charset="0"/>
                <a:cs typeface="Arial" panose="020B0604020202020204" pitchFamily="34" charset="0"/>
              </a:rPr>
              <a:t>freizugeben.</a:t>
            </a:r>
            <a:endParaRPr lang="de-CH" sz="2000" dirty="0" smtClean="0">
              <a:latin typeface="Arial" panose="020B0604020202020204" pitchFamily="34" charset="0"/>
              <a:cs typeface="Arial" panose="020B0604020202020204" pitchFamily="34" charset="0"/>
            </a:endParaRPr>
          </a:p>
          <a:p>
            <a:pPr marL="352425" indent="-352425">
              <a:buNone/>
              <a:tabLst>
                <a:tab pos="352425" algn="l"/>
              </a:tabLst>
            </a:pPr>
            <a:endParaRPr lang="de-CH"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381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B: konkrete Dienstleistungen</a:t>
            </a:r>
            <a:endParaRPr lang="de-CH" sz="2400" dirty="0"/>
          </a:p>
        </p:txBody>
      </p:sp>
      <p:sp>
        <p:nvSpPr>
          <p:cNvPr id="3" name="Inhaltsplatzhalter 2"/>
          <p:cNvSpPr>
            <a:spLocks noGrp="1"/>
          </p:cNvSpPr>
          <p:nvPr>
            <p:ph idx="1"/>
          </p:nvPr>
        </p:nvSpPr>
        <p:spPr>
          <a:xfrm>
            <a:off x="457200" y="2248273"/>
            <a:ext cx="8229600" cy="3340967"/>
          </a:xfrm>
        </p:spPr>
        <p:txBody>
          <a:bodyPr/>
          <a:lstStyle/>
          <a:p>
            <a:pPr>
              <a:buNone/>
            </a:pPr>
            <a:r>
              <a:rPr lang="de-CH" b="1" dirty="0" smtClean="0">
                <a:latin typeface="Arial" panose="020B0604020202020204" pitchFamily="34" charset="0"/>
                <a:cs typeface="Arial" panose="020B0604020202020204" pitchFamily="34" charset="0"/>
              </a:rPr>
              <a:t>Vorgabe</a:t>
            </a:r>
          </a:p>
          <a:p>
            <a:pPr>
              <a:buNone/>
            </a:pPr>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4 konkrete Beispiele</a:t>
            </a:r>
          </a:p>
          <a:p>
            <a:r>
              <a:rPr lang="de-CH" dirty="0" smtClean="0">
                <a:latin typeface="Arial" panose="020B0604020202020204" pitchFamily="34" charset="0"/>
                <a:cs typeface="Arial" panose="020B0604020202020204" pitchFamily="34" charset="0"/>
              </a:rPr>
              <a:t>aus 3 verschiedenen Abteilungen</a:t>
            </a:r>
          </a:p>
          <a:p>
            <a:r>
              <a:rPr lang="de-CH" dirty="0" smtClean="0">
                <a:latin typeface="Arial" panose="020B0604020202020204" pitchFamily="34" charset="0"/>
                <a:cs typeface="Arial" panose="020B0604020202020204" pitchFamily="34" charset="0"/>
              </a:rPr>
              <a:t>Berücksichtigung des Amtsgeheimnisses und des Datenschutzes</a:t>
            </a:r>
          </a:p>
          <a:p>
            <a:r>
              <a:rPr lang="de-CH" dirty="0" smtClean="0">
                <a:latin typeface="Arial" panose="020B0604020202020204" pitchFamily="34" charset="0"/>
                <a:cs typeface="Arial" panose="020B0604020202020204" pitchFamily="34" charset="0"/>
              </a:rPr>
              <a:t>Einhaltung der gesetzlichen Grundlagen und Fristen</a:t>
            </a:r>
          </a:p>
          <a:p>
            <a:pPr marL="0" indent="0">
              <a:buNone/>
            </a:pPr>
            <a:endParaRPr lang="de-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080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B: konkrete Dienstleistungen</a:t>
            </a:r>
            <a:endParaRPr lang="de-CH" sz="2400" dirty="0"/>
          </a:p>
        </p:txBody>
      </p:sp>
      <p:sp>
        <p:nvSpPr>
          <p:cNvPr id="3" name="Inhaltsplatzhalter 2"/>
          <p:cNvSpPr>
            <a:spLocks noGrp="1"/>
          </p:cNvSpPr>
          <p:nvPr>
            <p:ph idx="1"/>
          </p:nvPr>
        </p:nvSpPr>
        <p:spPr>
          <a:xfrm>
            <a:off x="431800" y="2348880"/>
            <a:ext cx="6985000" cy="2807970"/>
          </a:xfrm>
        </p:spPr>
        <p:txBody>
          <a:bodyPr/>
          <a:lstStyle/>
          <a:p>
            <a:pPr>
              <a:buNone/>
            </a:pPr>
            <a:r>
              <a:rPr lang="de-CH" dirty="0" smtClean="0">
                <a:latin typeface="Arial" panose="020B0604020202020204" pitchFamily="34" charset="0"/>
                <a:cs typeface="Arial" panose="020B0604020202020204" pitchFamily="34" charset="0"/>
              </a:rPr>
              <a:t>Lesen Sie die Aufgabe B durch. </a:t>
            </a:r>
          </a:p>
          <a:p>
            <a:pPr marL="0" indent="0">
              <a:buNone/>
            </a:pPr>
            <a:r>
              <a:rPr lang="de-CH" dirty="0" smtClean="0">
                <a:latin typeface="Arial" panose="020B0604020202020204" pitchFamily="34" charset="0"/>
                <a:cs typeface="Arial" panose="020B0604020202020204" pitchFamily="34" charset="0"/>
              </a:rPr>
              <a:t>Erarbeiten Sie zu zweit ein Dienstleistungsbeispiel gemäss Aufgabe B.</a:t>
            </a:r>
          </a:p>
          <a:p>
            <a:pPr>
              <a:buNone/>
            </a:pPr>
            <a:r>
              <a:rPr lang="de-CH" dirty="0" smtClean="0">
                <a:latin typeface="Arial" panose="020B0604020202020204" pitchFamily="34" charset="0"/>
                <a:cs typeface="Arial" panose="020B0604020202020204" pitchFamily="34" charset="0"/>
              </a:rPr>
              <a:t>=&gt; Zeitvorgabe: 20 Minuten</a:t>
            </a:r>
          </a:p>
          <a:p>
            <a:pPr>
              <a:buNone/>
            </a:pPr>
            <a:endParaRPr lang="de-CH"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Sie tauschen Ihr Resultat mit einer anderen Zweiergruppe aus. Bei Unklarheiten oder Unsicherheiten stellen Sie konkrete Fragen zusammen, die im Anschluss im Plenum beantwortet werden.</a:t>
            </a:r>
          </a:p>
          <a:p>
            <a:pPr marL="0" indent="0">
              <a:buNone/>
            </a:pPr>
            <a:r>
              <a:rPr lang="de-CH" dirty="0" smtClean="0">
                <a:latin typeface="Arial" panose="020B0604020202020204" pitchFamily="34" charset="0"/>
                <a:cs typeface="Arial" panose="020B0604020202020204" pitchFamily="34" charset="0"/>
              </a:rPr>
              <a:t>=&gt; Zeitvorgabe: 20 Minuten</a:t>
            </a:r>
          </a:p>
          <a:p>
            <a:pPr marL="0" indent="0">
              <a:buNone/>
            </a:pPr>
            <a:endParaRPr lang="de-CH" dirty="0" smtClean="0"/>
          </a:p>
        </p:txBody>
      </p:sp>
    </p:spTree>
    <p:extLst>
      <p:ext uri="{BB962C8B-B14F-4D97-AF65-F5344CB8AC3E}">
        <p14:creationId xmlns:p14="http://schemas.microsoft.com/office/powerpoint/2010/main" val="3840718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C: Kundenanfragen</a:t>
            </a:r>
            <a:endParaRPr lang="de-CH" sz="2400" dirty="0"/>
          </a:p>
        </p:txBody>
      </p:sp>
      <p:sp>
        <p:nvSpPr>
          <p:cNvPr id="3" name="Inhaltsplatzhalter 2"/>
          <p:cNvSpPr>
            <a:spLocks noGrp="1"/>
          </p:cNvSpPr>
          <p:nvPr>
            <p:ph idx="1"/>
          </p:nvPr>
        </p:nvSpPr>
        <p:spPr>
          <a:xfrm>
            <a:off x="431800" y="2276872"/>
            <a:ext cx="6985000" cy="2807970"/>
          </a:xfrm>
        </p:spPr>
        <p:txBody>
          <a:bodyPr/>
          <a:lstStyle/>
          <a:p>
            <a:pPr marL="0" indent="0">
              <a:buNone/>
            </a:pPr>
            <a:r>
              <a:rPr lang="de-CH" b="1" dirty="0" smtClean="0">
                <a:latin typeface="Arial" panose="020B0604020202020204" pitchFamily="34" charset="0"/>
                <a:cs typeface="Arial" panose="020B0604020202020204" pitchFamily="34" charset="0"/>
              </a:rPr>
              <a:t>Vorgabe</a:t>
            </a:r>
          </a:p>
          <a:p>
            <a:pPr marL="0" indent="0">
              <a:buNone/>
            </a:pPr>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3 bearbeitete Kundenanfragen</a:t>
            </a:r>
          </a:p>
          <a:p>
            <a:r>
              <a:rPr lang="de-CH" dirty="0">
                <a:latin typeface="Arial" panose="020B0604020202020204" pitchFamily="34" charset="0"/>
                <a:cs typeface="Arial" panose="020B0604020202020204" pitchFamily="34" charset="0"/>
              </a:rPr>
              <a:t>a</a:t>
            </a:r>
            <a:r>
              <a:rPr lang="de-CH" dirty="0" smtClean="0">
                <a:latin typeface="Arial" panose="020B0604020202020204" pitchFamily="34" charset="0"/>
                <a:cs typeface="Arial" panose="020B0604020202020204" pitchFamily="34" charset="0"/>
              </a:rPr>
              <a:t>us mindestens 2 verschiedenen Abteilungen</a:t>
            </a:r>
          </a:p>
          <a:p>
            <a:r>
              <a:rPr lang="de-CH" dirty="0" smtClean="0">
                <a:latin typeface="Arial" panose="020B0604020202020204" pitchFamily="34" charset="0"/>
                <a:cs typeface="Arial" panose="020B0604020202020204" pitchFamily="34" charset="0"/>
              </a:rPr>
              <a:t>Berücksichtigung der Verwaltungsgrundsätze</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201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C: Kundenanfragen</a:t>
            </a:r>
            <a:endParaRPr lang="de-CH" sz="2400" dirty="0"/>
          </a:p>
        </p:txBody>
      </p:sp>
      <p:sp>
        <p:nvSpPr>
          <p:cNvPr id="3" name="Inhaltsplatzhalter 2"/>
          <p:cNvSpPr>
            <a:spLocks noGrp="1"/>
          </p:cNvSpPr>
          <p:nvPr>
            <p:ph idx="1"/>
          </p:nvPr>
        </p:nvSpPr>
        <p:spPr>
          <a:xfrm>
            <a:off x="431800" y="2276872"/>
            <a:ext cx="6985000" cy="2807970"/>
          </a:xfrm>
        </p:spPr>
        <p:txBody>
          <a:bodyPr/>
          <a:lstStyle/>
          <a:p>
            <a:pPr marL="0" indent="0">
              <a:buNone/>
            </a:pPr>
            <a:r>
              <a:rPr lang="de-CH" b="1" dirty="0" smtClean="0">
                <a:latin typeface="Arial" panose="020B0604020202020204" pitchFamily="34" charset="0"/>
                <a:cs typeface="Arial" panose="020B0604020202020204" pitchFamily="34" charset="0"/>
              </a:rPr>
              <a:t>Verwaltungsgrundsätze</a:t>
            </a:r>
          </a:p>
          <a:p>
            <a:pPr marL="0" indent="0">
              <a:buNone/>
            </a:pPr>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Gesetzmässigkeit der Verwaltung (Legalitätsprinzip)</a:t>
            </a:r>
            <a:endParaRPr lang="de-CH" dirty="0">
              <a:latin typeface="Arial" panose="020B0604020202020204" pitchFamily="34" charset="0"/>
              <a:cs typeface="Arial" panose="020B0604020202020204" pitchFamily="34" charset="0"/>
            </a:endParaRPr>
          </a:p>
          <a:p>
            <a:r>
              <a:rPr lang="de-CH" dirty="0">
                <a:latin typeface="Arial" panose="020B0604020202020204" pitchFamily="34" charset="0"/>
                <a:cs typeface="Arial" panose="020B0604020202020204" pitchFamily="34" charset="0"/>
              </a:rPr>
              <a:t>Verhältnismässigkeit</a:t>
            </a:r>
          </a:p>
          <a:p>
            <a:r>
              <a:rPr lang="de-CH" dirty="0">
                <a:latin typeface="Arial" panose="020B0604020202020204" pitchFamily="34" charset="0"/>
                <a:cs typeface="Arial" panose="020B0604020202020204" pitchFamily="34" charset="0"/>
              </a:rPr>
              <a:t>Treu und Glauben</a:t>
            </a:r>
          </a:p>
          <a:p>
            <a:r>
              <a:rPr lang="de-CH" dirty="0">
                <a:latin typeface="Arial" panose="020B0604020202020204" pitchFamily="34" charset="0"/>
                <a:cs typeface="Arial" panose="020B0604020202020204" pitchFamily="34" charset="0"/>
              </a:rPr>
              <a:t>Rechtsgleichheit und Willkürverbot</a:t>
            </a:r>
          </a:p>
          <a:p>
            <a:r>
              <a:rPr lang="de-CH" dirty="0" smtClean="0">
                <a:latin typeface="Arial" panose="020B0604020202020204" pitchFamily="34" charset="0"/>
                <a:cs typeface="Arial" panose="020B0604020202020204" pitchFamily="34" charset="0"/>
              </a:rPr>
              <a:t>Öffentliches Interesse</a:t>
            </a:r>
          </a:p>
          <a:p>
            <a:endParaRPr lang="de-CH" dirty="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Schweizerisches </a:t>
            </a:r>
            <a:r>
              <a:rPr lang="de-CH" dirty="0" err="1" smtClean="0">
                <a:latin typeface="Arial" panose="020B0604020202020204" pitchFamily="34" charset="0"/>
                <a:cs typeface="Arial" panose="020B0604020202020204" pitchFamily="34" charset="0"/>
              </a:rPr>
              <a:t>üK</a:t>
            </a:r>
            <a:r>
              <a:rPr lang="de-CH" dirty="0" smtClean="0">
                <a:latin typeface="Arial" panose="020B0604020202020204" pitchFamily="34" charset="0"/>
                <a:cs typeface="Arial" panose="020B0604020202020204" pitchFamily="34" charset="0"/>
              </a:rPr>
              <a:t>-Lehrmittel, Register 10, LZ 1.1.3.2.1</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01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C: Kundenanfragen</a:t>
            </a:r>
            <a:endParaRPr lang="de-CH" sz="2400" dirty="0"/>
          </a:p>
        </p:txBody>
      </p:sp>
      <p:sp>
        <p:nvSpPr>
          <p:cNvPr id="3" name="Inhaltsplatzhalter 2"/>
          <p:cNvSpPr>
            <a:spLocks noGrp="1"/>
          </p:cNvSpPr>
          <p:nvPr>
            <p:ph idx="1"/>
          </p:nvPr>
        </p:nvSpPr>
        <p:spPr>
          <a:xfrm>
            <a:off x="431800" y="2276872"/>
            <a:ext cx="6985000" cy="2807970"/>
          </a:xfrm>
        </p:spPr>
        <p:txBody>
          <a:bodyPr/>
          <a:lstStyle/>
          <a:p>
            <a:pPr>
              <a:buNone/>
            </a:pPr>
            <a:r>
              <a:rPr lang="de-CH" dirty="0" smtClean="0">
                <a:latin typeface="Arial" panose="020B0604020202020204" pitchFamily="34" charset="0"/>
                <a:cs typeface="Arial" panose="020B0604020202020204" pitchFamily="34" charset="0"/>
              </a:rPr>
              <a:t>Einzelarbeit:</a:t>
            </a:r>
          </a:p>
          <a:p>
            <a:pPr marL="0" indent="0">
              <a:buNone/>
            </a:pPr>
            <a:r>
              <a:rPr lang="de-CH" dirty="0" smtClean="0">
                <a:latin typeface="Arial" panose="020B0604020202020204" pitchFamily="34" charset="0"/>
                <a:cs typeface="Arial" panose="020B0604020202020204" pitchFamily="34" charset="0"/>
              </a:rPr>
              <a:t>Beschreiben Sie eine Situation, in welcher Sie eine Kundenanfrage (mündlich oder schriftlich) bearbeitet haben.</a:t>
            </a:r>
          </a:p>
          <a:p>
            <a:pPr marL="0" indent="0">
              <a:buNone/>
            </a:pPr>
            <a:r>
              <a:rPr lang="de-CH" dirty="0" smtClean="0">
                <a:latin typeface="Arial" panose="020B0604020202020204" pitchFamily="34" charset="0"/>
                <a:cs typeface="Arial" panose="020B0604020202020204" pitchFamily="34" charset="0"/>
              </a:rPr>
              <a:t>=&gt; Zeitvorgabe: 10 Minuten</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8647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D: Reklamationen</a:t>
            </a:r>
            <a:endParaRPr lang="de-CH" sz="2400" dirty="0"/>
          </a:p>
        </p:txBody>
      </p:sp>
      <p:pic>
        <p:nvPicPr>
          <p:cNvPr id="2050" name="Picture 2" descr="C:\Users\moe\AppData\Local\Microsoft\Windows\Temporary Internet Files\Content.IE5\CXL58WID\MC900078762[1].wmf"/>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3203848" y="2996952"/>
            <a:ext cx="2524125" cy="2914650"/>
          </a:xfrm>
          <a:prstGeom prst="rect">
            <a:avLst/>
          </a:prstGeom>
          <a:noFill/>
        </p:spPr>
      </p:pic>
      <p:sp>
        <p:nvSpPr>
          <p:cNvPr id="6" name="Textfeld 5"/>
          <p:cNvSpPr txBox="1"/>
          <p:nvPr/>
        </p:nvSpPr>
        <p:spPr>
          <a:xfrm>
            <a:off x="2627784" y="1844824"/>
            <a:ext cx="3865161" cy="646331"/>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Durften Sie schon eine Reklamation</a:t>
            </a:r>
          </a:p>
          <a:p>
            <a:r>
              <a:rPr lang="de-CH" dirty="0" smtClean="0">
                <a:latin typeface="Arial" panose="020B0604020202020204" pitchFamily="34" charset="0"/>
                <a:cs typeface="Arial" panose="020B0604020202020204" pitchFamily="34" charset="0"/>
              </a:rPr>
              <a:t>entgegennehmen?</a:t>
            </a:r>
            <a:endParaRPr lang="de-CH" dirty="0">
              <a:latin typeface="Arial" panose="020B0604020202020204" pitchFamily="34" charset="0"/>
              <a:cs typeface="Arial" panose="020B0604020202020204" pitchFamily="34" charset="0"/>
            </a:endParaRPr>
          </a:p>
        </p:txBody>
      </p:sp>
      <p:sp>
        <p:nvSpPr>
          <p:cNvPr id="7" name="Textfeld 6"/>
          <p:cNvSpPr txBox="1"/>
          <p:nvPr/>
        </p:nvSpPr>
        <p:spPr>
          <a:xfrm>
            <a:off x="395536" y="3356992"/>
            <a:ext cx="1898918" cy="923330"/>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Welches war der</a:t>
            </a:r>
          </a:p>
          <a:p>
            <a:r>
              <a:rPr lang="de-CH" dirty="0" smtClean="0">
                <a:latin typeface="Arial" panose="020B0604020202020204" pitchFamily="34" charset="0"/>
                <a:cs typeface="Arial" panose="020B0604020202020204" pitchFamily="34" charset="0"/>
              </a:rPr>
              <a:t>Gegenstand der</a:t>
            </a:r>
          </a:p>
          <a:p>
            <a:r>
              <a:rPr lang="de-CH" dirty="0" smtClean="0">
                <a:latin typeface="Arial" panose="020B0604020202020204" pitchFamily="34" charset="0"/>
                <a:cs typeface="Arial" panose="020B0604020202020204" pitchFamily="34" charset="0"/>
              </a:rPr>
              <a:t>Reklamation?</a:t>
            </a:r>
            <a:endParaRPr lang="de-CH" dirty="0">
              <a:latin typeface="Arial" panose="020B0604020202020204" pitchFamily="34" charset="0"/>
              <a:cs typeface="Arial" panose="020B0604020202020204" pitchFamily="34" charset="0"/>
            </a:endParaRPr>
          </a:p>
        </p:txBody>
      </p:sp>
      <p:sp>
        <p:nvSpPr>
          <p:cNvPr id="8" name="Textfeld 7"/>
          <p:cNvSpPr txBox="1"/>
          <p:nvPr/>
        </p:nvSpPr>
        <p:spPr>
          <a:xfrm>
            <a:off x="6444208" y="3501008"/>
            <a:ext cx="2198038" cy="646331"/>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Wie war </a:t>
            </a:r>
          </a:p>
          <a:p>
            <a:r>
              <a:rPr lang="de-CH" dirty="0" smtClean="0">
                <a:latin typeface="Arial" panose="020B0604020202020204" pitchFamily="34" charset="0"/>
                <a:cs typeface="Arial" panose="020B0604020202020204" pitchFamily="34" charset="0"/>
              </a:rPr>
              <a:t>Ihr Lösungsansatz?</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6446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Aufgabe </a:t>
            </a:r>
            <a:r>
              <a:rPr lang="de-CH" sz="2400" dirty="0"/>
              <a:t>D</a:t>
            </a:r>
            <a:r>
              <a:rPr lang="de-CH" sz="2400" dirty="0" smtClean="0"/>
              <a:t>: Reklamationen</a:t>
            </a:r>
            <a:endParaRPr lang="de-CH" sz="2400" dirty="0"/>
          </a:p>
        </p:txBody>
      </p:sp>
      <p:sp>
        <p:nvSpPr>
          <p:cNvPr id="3" name="Inhaltsplatzhalter 2"/>
          <p:cNvSpPr>
            <a:spLocks noGrp="1"/>
          </p:cNvSpPr>
          <p:nvPr>
            <p:ph idx="1"/>
          </p:nvPr>
        </p:nvSpPr>
        <p:spPr>
          <a:xfrm>
            <a:off x="457200" y="2320280"/>
            <a:ext cx="8229600" cy="2404864"/>
          </a:xfrm>
        </p:spPr>
        <p:txBody>
          <a:bodyPr/>
          <a:lstStyle/>
          <a:p>
            <a:pPr>
              <a:buNone/>
            </a:pPr>
            <a:r>
              <a:rPr lang="de-CH" b="1" dirty="0" smtClean="0">
                <a:latin typeface="Arial" panose="020B0604020202020204" pitchFamily="34" charset="0"/>
                <a:cs typeface="Arial" panose="020B0604020202020204" pitchFamily="34" charset="0"/>
              </a:rPr>
              <a:t>Vorgabe</a:t>
            </a:r>
          </a:p>
          <a:p>
            <a:pPr>
              <a:buNone/>
            </a:pPr>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2 konkrete Beispiele</a:t>
            </a:r>
          </a:p>
          <a:p>
            <a:r>
              <a:rPr lang="de-CH" dirty="0" smtClean="0">
                <a:latin typeface="Arial" panose="020B0604020202020204" pitchFamily="34" charset="0"/>
                <a:cs typeface="Arial" panose="020B0604020202020204" pitchFamily="34" charset="0"/>
              </a:rPr>
              <a:t>Berücksichtigung des Handlungsspielraums</a:t>
            </a:r>
            <a:br>
              <a:rPr lang="de-CH" dirty="0" smtClean="0">
                <a:latin typeface="Arial" panose="020B0604020202020204" pitchFamily="34" charset="0"/>
                <a:cs typeface="Arial" panose="020B0604020202020204" pitchFamily="34" charset="0"/>
              </a:rPr>
            </a:br>
            <a:r>
              <a:rPr lang="de-CH" dirty="0" smtClean="0">
                <a:latin typeface="Arial" panose="020B0604020202020204" pitchFamily="34" charset="0"/>
                <a:cs typeface="Arial" panose="020B0604020202020204" pitchFamily="34" charset="0"/>
              </a:rPr>
              <a:t>(betriebliche und gesetzliche Vorgaben)</a:t>
            </a:r>
          </a:p>
          <a:p>
            <a:pPr marL="0" indent="0">
              <a:buNone/>
            </a:pPr>
            <a:endParaRPr lang="de-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7141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Praxisbericht ausfüllen</a:t>
            </a:r>
            <a:endParaRPr lang="de-CH" sz="2400" dirty="0"/>
          </a:p>
        </p:txBody>
      </p:sp>
      <p:sp>
        <p:nvSpPr>
          <p:cNvPr id="3" name="Inhaltsplatzhalter 2"/>
          <p:cNvSpPr>
            <a:spLocks noGrp="1"/>
          </p:cNvSpPr>
          <p:nvPr>
            <p:ph idx="1"/>
          </p:nvPr>
        </p:nvSpPr>
        <p:spPr>
          <a:xfrm>
            <a:off x="457200" y="2320280"/>
            <a:ext cx="8229600" cy="2404864"/>
          </a:xfrm>
        </p:spPr>
        <p:txBody>
          <a:bodyPr/>
          <a:lstStyle/>
          <a:p>
            <a:pPr>
              <a:buNone/>
            </a:pPr>
            <a:r>
              <a:rPr lang="de-DE" b="1" dirty="0" err="1" smtClean="0">
                <a:latin typeface="Arial" panose="020B0604020202020204" pitchFamily="34" charset="0"/>
                <a:cs typeface="Arial" panose="020B0604020202020204" pitchFamily="34" charset="0"/>
              </a:rPr>
              <a:t>rALS</a:t>
            </a:r>
            <a:endParaRPr lang="de-CH" b="1" dirty="0" smtClean="0">
              <a:latin typeface="Arial" panose="020B0604020202020204" pitchFamily="34" charset="0"/>
              <a:cs typeface="Arial" panose="020B0604020202020204" pitchFamily="34" charset="0"/>
            </a:endParaRPr>
          </a:p>
          <a:p>
            <a:pPr>
              <a:buNone/>
            </a:pPr>
            <a:endParaRPr lang="de-CH" dirty="0">
              <a:latin typeface="Arial" panose="020B0604020202020204" pitchFamily="34" charset="0"/>
              <a:cs typeface="Arial" panose="020B0604020202020204" pitchFamily="34" charset="0"/>
            </a:endParaRPr>
          </a:p>
          <a:p>
            <a:pPr marL="0" indent="0">
              <a:buNone/>
            </a:pPr>
            <a:r>
              <a:rPr lang="de-DE" dirty="0">
                <a:latin typeface="Arial" panose="020B0604020202020204" pitchFamily="34" charset="0"/>
                <a:cs typeface="Arial" panose="020B0604020202020204" pitchFamily="34" charset="0"/>
                <a:sym typeface="Wingdings"/>
              </a:rPr>
              <a:t>Die Generation 2016/19 muss den Praxisbericht erstmals digital mit </a:t>
            </a:r>
            <a:r>
              <a:rPr lang="de-DE" dirty="0" err="1">
                <a:latin typeface="Arial" panose="020B0604020202020204" pitchFamily="34" charset="0"/>
                <a:cs typeface="Arial" panose="020B0604020202020204" pitchFamily="34" charset="0"/>
                <a:sym typeface="Wingdings"/>
              </a:rPr>
              <a:t>rALS</a:t>
            </a:r>
            <a:r>
              <a:rPr lang="de-DE" dirty="0">
                <a:latin typeface="Arial" panose="020B0604020202020204" pitchFamily="34" charset="0"/>
                <a:cs typeface="Arial" panose="020B0604020202020204" pitchFamily="34" charset="0"/>
                <a:sym typeface="Wingdings"/>
              </a:rPr>
              <a:t> einreichen</a:t>
            </a:r>
            <a:r>
              <a:rPr lang="de-DE" dirty="0" smtClean="0">
                <a:latin typeface="Arial" panose="020B0604020202020204" pitchFamily="34" charset="0"/>
                <a:cs typeface="Arial" panose="020B0604020202020204" pitchFamily="34" charset="0"/>
                <a:sym typeface="Wingdings"/>
              </a:rPr>
              <a:t>.</a:t>
            </a:r>
          </a:p>
          <a:p>
            <a:pPr marL="0" indent="0">
              <a:buNone/>
            </a:pPr>
            <a:endParaRPr lang="de-DE" dirty="0">
              <a:latin typeface="Arial" panose="020B0604020202020204" pitchFamily="34" charset="0"/>
              <a:cs typeface="Arial" panose="020B0604020202020204" pitchFamily="34" charset="0"/>
              <a:sym typeface="Wingdings"/>
            </a:endParaRPr>
          </a:p>
          <a:p>
            <a:pPr marL="0" indent="0">
              <a:buNone/>
            </a:pPr>
            <a:r>
              <a:rPr lang="de-DE" dirty="0" smtClean="0">
                <a:latin typeface="Arial" panose="020B0604020202020204" pitchFamily="34" charset="0"/>
                <a:cs typeface="Arial" panose="020B0604020202020204" pitchFamily="34" charset="0"/>
                <a:sym typeface="Wingdings"/>
              </a:rPr>
              <a:t>Der Praxisbericht und das Ausbildungsprogramm müssen der Geschäftsstelle Aargau nicht mehr in Papierform zugestellt </a:t>
            </a:r>
            <a:r>
              <a:rPr lang="de-DE" dirty="0" smtClean="0">
                <a:latin typeface="Arial" panose="020B0604020202020204" pitchFamily="34" charset="0"/>
                <a:cs typeface="Arial" panose="020B0604020202020204" pitchFamily="34" charset="0"/>
                <a:sym typeface="Wingdings"/>
              </a:rPr>
              <a:t>werden.</a:t>
            </a:r>
            <a:endParaRPr lang="de-CH" dirty="0">
              <a:latin typeface="Arial" panose="020B0604020202020204" pitchFamily="34" charset="0"/>
              <a:cs typeface="Arial" panose="020B0604020202020204" pitchFamily="34" charset="0"/>
            </a:endParaRPr>
          </a:p>
          <a:p>
            <a:pPr marL="0" indent="0">
              <a:buNone/>
            </a:pPr>
            <a:endParaRPr lang="de-CH"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8224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1800" y="2204864"/>
            <a:ext cx="6985000" cy="2807970"/>
          </a:xfrm>
        </p:spPr>
        <p:txBody>
          <a:bodyPr/>
          <a:lstStyle/>
          <a:p>
            <a:pPr>
              <a:buNone/>
            </a:pPr>
            <a:r>
              <a:rPr lang="de-CH" dirty="0" smtClean="0">
                <a:latin typeface="Arial" panose="020B0604020202020204" pitchFamily="34" charset="0"/>
                <a:cs typeface="Arial" panose="020B0604020202020204" pitchFamily="34" charset="0"/>
              </a:rPr>
              <a:t>Rollenspiel: </a:t>
            </a:r>
          </a:p>
          <a:p>
            <a:pPr marL="0" indent="0">
              <a:buNone/>
            </a:pPr>
            <a:endParaRPr lang="de-CH"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Gespräch zwischen einer Verwaltungsperson </a:t>
            </a:r>
          </a:p>
          <a:p>
            <a:pPr marL="0" indent="0">
              <a:buNone/>
            </a:pPr>
            <a:r>
              <a:rPr lang="de-CH" dirty="0" smtClean="0">
                <a:latin typeface="Arial" panose="020B0604020202020204" pitchFamily="34" charset="0"/>
                <a:cs typeface="Arial" panose="020B0604020202020204" pitchFamily="34" charset="0"/>
              </a:rPr>
              <a:t>(Kandidatin, Kandidat)</a:t>
            </a:r>
          </a:p>
          <a:p>
            <a:pPr marL="0" indent="0">
              <a:buNone/>
            </a:pPr>
            <a:r>
              <a:rPr lang="de-CH" dirty="0" smtClean="0">
                <a:latin typeface="Arial" panose="020B0604020202020204" pitchFamily="34" charset="0"/>
                <a:cs typeface="Arial" panose="020B0604020202020204" pitchFamily="34" charset="0"/>
              </a:rPr>
              <a:t>und</a:t>
            </a:r>
          </a:p>
          <a:p>
            <a:pPr marL="0" indent="0">
              <a:buNone/>
            </a:pPr>
            <a:r>
              <a:rPr lang="de-CH" dirty="0" smtClean="0">
                <a:latin typeface="Arial" panose="020B0604020202020204" pitchFamily="34" charset="0"/>
                <a:cs typeface="Arial" panose="020B0604020202020204" pitchFamily="34" charset="0"/>
              </a:rPr>
              <a:t>einer Anspruchsperson (Prüfungsexpertin/Prüfungsexperte)</a:t>
            </a:r>
          </a:p>
          <a:p>
            <a:pPr marL="0" indent="0">
              <a:buNone/>
            </a:pPr>
            <a:r>
              <a:rPr lang="de-CH" dirty="0" smtClean="0">
                <a:latin typeface="Arial" panose="020B0604020202020204" pitchFamily="34" charset="0"/>
                <a:cs typeface="Arial" panose="020B0604020202020204" pitchFamily="34" charset="0"/>
              </a:rPr>
              <a:t>die zweite Expertin/der zweite Experte schreibt das </a:t>
            </a:r>
          </a:p>
          <a:p>
            <a:pPr marL="0" indent="0">
              <a:buNone/>
            </a:pPr>
            <a:r>
              <a:rPr lang="de-CH" dirty="0" smtClean="0">
                <a:latin typeface="Arial" panose="020B0604020202020204" pitchFamily="34" charset="0"/>
                <a:cs typeface="Arial" panose="020B0604020202020204" pitchFamily="34" charset="0"/>
              </a:rPr>
              <a:t>Prüfungsprotokoll</a:t>
            </a:r>
          </a:p>
          <a:p>
            <a:pPr marL="0" indent="0">
              <a:buNone/>
            </a:pPr>
            <a:endParaRPr lang="de-CH" sz="2200" dirty="0"/>
          </a:p>
        </p:txBody>
      </p:sp>
      <p:sp>
        <p:nvSpPr>
          <p:cNvPr id="5" name="Titel 1"/>
          <p:cNvSpPr>
            <a:spLocks noGrp="1"/>
          </p:cNvSpPr>
          <p:nvPr>
            <p:ph type="title"/>
          </p:nvPr>
        </p:nvSpPr>
        <p:spPr/>
        <p:txBody>
          <a:bodyPr/>
          <a:lstStyle/>
          <a:p>
            <a:r>
              <a:rPr lang="de-CH" sz="2400" dirty="0" smtClean="0"/>
              <a:t>Abschlussprüfung «Berufspraxis mündlich»</a:t>
            </a:r>
            <a:endParaRPr lang="de-CH" sz="2400" dirty="0"/>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740352" y="2241436"/>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740352" y="4293096"/>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796136" y="5466928"/>
            <a:ext cx="936745" cy="986408"/>
          </a:xfrm>
          <a:prstGeom prst="rect">
            <a:avLst/>
          </a:prstGeom>
          <a:noFill/>
        </p:spPr>
      </p:pic>
    </p:spTree>
    <p:extLst>
      <p:ext uri="{BB962C8B-B14F-4D97-AF65-F5344CB8AC3E}">
        <p14:creationId xmlns:p14="http://schemas.microsoft.com/office/powerpoint/2010/main" val="2528645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31800" y="2348880"/>
            <a:ext cx="6985000" cy="2807970"/>
          </a:xfrm>
        </p:spPr>
        <p:txBody>
          <a:bodyPr/>
          <a:lstStyle/>
          <a:p>
            <a:pPr marL="0" indent="0">
              <a:buNone/>
            </a:pPr>
            <a:r>
              <a:rPr lang="de-CH" dirty="0" smtClean="0">
                <a:latin typeface="Arial" panose="020B0604020202020204" pitchFamily="34" charset="0"/>
                <a:cs typeface="Arial" panose="020B0604020202020204" pitchFamily="34" charset="0"/>
              </a:rPr>
              <a:t>Fachgespräch:</a:t>
            </a:r>
          </a:p>
          <a:p>
            <a:pPr marL="0" indent="0">
              <a:buNone/>
            </a:pPr>
            <a:endParaRPr lang="de-CH"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Gespräch zwischen einer Verwaltungsperson </a:t>
            </a:r>
          </a:p>
          <a:p>
            <a:pPr marL="0" indent="0">
              <a:buNone/>
            </a:pPr>
            <a:r>
              <a:rPr lang="de-CH" dirty="0" smtClean="0">
                <a:latin typeface="Arial" panose="020B0604020202020204" pitchFamily="34" charset="0"/>
                <a:cs typeface="Arial" panose="020B0604020202020204" pitchFamily="34" charset="0"/>
              </a:rPr>
              <a:t>(Kandidatin, Kandidat)</a:t>
            </a:r>
          </a:p>
          <a:p>
            <a:pPr marL="0" indent="0">
              <a:buNone/>
            </a:pPr>
            <a:r>
              <a:rPr lang="de-CH" dirty="0" smtClean="0">
                <a:latin typeface="Arial" panose="020B0604020202020204" pitchFamily="34" charset="0"/>
                <a:cs typeface="Arial" panose="020B0604020202020204" pitchFamily="34" charset="0"/>
              </a:rPr>
              <a:t>und</a:t>
            </a:r>
          </a:p>
          <a:p>
            <a:pPr marL="0" indent="0">
              <a:buNone/>
            </a:pPr>
            <a:r>
              <a:rPr lang="de-CH" dirty="0" smtClean="0">
                <a:latin typeface="Arial" panose="020B0604020202020204" pitchFamily="34" charset="0"/>
                <a:cs typeface="Arial" panose="020B0604020202020204" pitchFamily="34" charset="0"/>
              </a:rPr>
              <a:t>einer Verwaltungsperson (Prüfungsexpertin/Prüfungsexperte)</a:t>
            </a:r>
          </a:p>
          <a:p>
            <a:pPr marL="0" indent="0">
              <a:buNone/>
            </a:pPr>
            <a:r>
              <a:rPr lang="de-CH" dirty="0" smtClean="0">
                <a:latin typeface="Arial" panose="020B0604020202020204" pitchFamily="34" charset="0"/>
                <a:cs typeface="Arial" panose="020B0604020202020204" pitchFamily="34" charset="0"/>
              </a:rPr>
              <a:t>Die zweite Expertin/der zweite Experte schreibt das </a:t>
            </a:r>
          </a:p>
          <a:p>
            <a:pPr marL="0" indent="0">
              <a:buNone/>
            </a:pPr>
            <a:r>
              <a:rPr lang="de-CH" dirty="0" smtClean="0">
                <a:latin typeface="Arial" panose="020B0604020202020204" pitchFamily="34" charset="0"/>
                <a:cs typeface="Arial" panose="020B0604020202020204" pitchFamily="34" charset="0"/>
              </a:rPr>
              <a:t>Prüfungsprotokoll</a:t>
            </a:r>
          </a:p>
          <a:p>
            <a:pPr marL="0" indent="0">
              <a:buNone/>
            </a:pPr>
            <a:endParaRPr lang="de-CH" sz="2200" dirty="0"/>
          </a:p>
        </p:txBody>
      </p:sp>
      <p:sp>
        <p:nvSpPr>
          <p:cNvPr id="5" name="Titel 1"/>
          <p:cNvSpPr>
            <a:spLocks noGrp="1"/>
          </p:cNvSpPr>
          <p:nvPr>
            <p:ph type="title"/>
          </p:nvPr>
        </p:nvSpPr>
        <p:spPr/>
        <p:txBody>
          <a:bodyPr/>
          <a:lstStyle/>
          <a:p>
            <a:r>
              <a:rPr lang="de-CH" sz="2400" dirty="0" smtClean="0"/>
              <a:t>Abschlussprüfung «Berufspraxis mündlich»</a:t>
            </a:r>
            <a:endParaRPr lang="de-CH" sz="2400" dirty="0"/>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740352" y="2241436"/>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740352" y="4221088"/>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940152" y="5517232"/>
            <a:ext cx="936745" cy="986408"/>
          </a:xfrm>
          <a:prstGeom prst="rect">
            <a:avLst/>
          </a:prstGeom>
          <a:noFill/>
        </p:spPr>
      </p:pic>
    </p:spTree>
    <p:extLst>
      <p:ext uri="{BB962C8B-B14F-4D97-AF65-F5344CB8AC3E}">
        <p14:creationId xmlns:p14="http://schemas.microsoft.com/office/powerpoint/2010/main" val="4057014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latin typeface="Arial" panose="020B0604020202020204" pitchFamily="34" charset="0"/>
                <a:cs typeface="Arial" panose="020B0604020202020204" pitchFamily="34" charset="0"/>
              </a:rPr>
              <a:t>Ablauf</a:t>
            </a:r>
            <a:endParaRPr lang="de-CH" sz="2400"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431800" y="2204864"/>
            <a:ext cx="6985000" cy="2807970"/>
          </a:xfrm>
        </p:spPr>
        <p:txBody>
          <a:bodyPr/>
          <a:lstStyle/>
          <a:p>
            <a:r>
              <a:rPr lang="de-CH" dirty="0" smtClean="0">
                <a:latin typeface="Arial" panose="020B0604020202020204" pitchFamily="34" charset="0"/>
                <a:cs typeface="Arial" panose="020B0604020202020204" pitchFamily="34" charset="0"/>
              </a:rPr>
              <a:t>Rückblick PE2</a:t>
            </a:r>
          </a:p>
          <a:p>
            <a:r>
              <a:rPr lang="de-CH" dirty="0">
                <a:latin typeface="Arial" panose="020B0604020202020204" pitchFamily="34" charset="0"/>
                <a:cs typeface="Arial" panose="020B0604020202020204" pitchFamily="34" charset="0"/>
              </a:rPr>
              <a:t>Berufspraxis </a:t>
            </a:r>
            <a:r>
              <a:rPr lang="de-CH" dirty="0" smtClean="0">
                <a:latin typeface="Arial" panose="020B0604020202020204" pitchFamily="34" charset="0"/>
                <a:cs typeface="Arial" panose="020B0604020202020204" pitchFamily="34" charset="0"/>
              </a:rPr>
              <a:t>mündlich</a:t>
            </a:r>
          </a:p>
          <a:p>
            <a:r>
              <a:rPr lang="de-CH" dirty="0" smtClean="0">
                <a:latin typeface="Arial" panose="020B0604020202020204" pitchFamily="34" charset="0"/>
                <a:cs typeface="Arial" panose="020B0604020202020204" pitchFamily="34" charset="0"/>
              </a:rPr>
              <a:t>Praxisbericht</a:t>
            </a:r>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Berufspraxis schriftlich</a:t>
            </a:r>
          </a:p>
          <a:p>
            <a:r>
              <a:rPr lang="de-CH" dirty="0" smtClean="0">
                <a:latin typeface="Arial" panose="020B0604020202020204" pitchFamily="34" charset="0"/>
                <a:cs typeface="Arial" panose="020B0604020202020204" pitchFamily="34" charset="0"/>
              </a:rPr>
              <a:t>Gruppenarbeit</a:t>
            </a:r>
            <a:endParaRPr lang="de-CH" dirty="0">
              <a:latin typeface="Arial" panose="020B0604020202020204" pitchFamily="34" charset="0"/>
              <a:cs typeface="Arial" panose="020B0604020202020204" pitchFamily="34" charset="0"/>
            </a:endParaRPr>
          </a:p>
          <a:p>
            <a:pPr marL="0" indent="0">
              <a:buNone/>
            </a:pPr>
            <a:endParaRPr lang="de-CH" dirty="0" smtClean="0"/>
          </a:p>
          <a:p>
            <a:endParaRPr lang="de-CH" dirty="0" smtClean="0"/>
          </a:p>
          <a:p>
            <a:endParaRPr lang="de-CH" dirty="0" smtClean="0"/>
          </a:p>
          <a:p>
            <a:endParaRPr lang="de-CH" dirty="0" smtClean="0"/>
          </a:p>
          <a:p>
            <a:endParaRPr lang="de-CH" dirty="0" smtClean="0"/>
          </a:p>
          <a:p>
            <a:endParaRPr lang="de-CH" dirty="0" smtClean="0"/>
          </a:p>
          <a:p>
            <a:endParaRPr lang="de-CH" dirty="0"/>
          </a:p>
        </p:txBody>
      </p:sp>
    </p:spTree>
    <p:extLst>
      <p:ext uri="{BB962C8B-B14F-4D97-AF65-F5344CB8AC3E}">
        <p14:creationId xmlns:p14="http://schemas.microsoft.com/office/powerpoint/2010/main" val="206328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464296"/>
            <a:ext cx="8363272" cy="2692896"/>
          </a:xfrm>
        </p:spPr>
        <p:txBody>
          <a:bodyPr/>
          <a:lstStyle/>
          <a:p>
            <a:pPr>
              <a:buNone/>
            </a:pPr>
            <a:r>
              <a:rPr lang="de-CH" dirty="0" smtClean="0">
                <a:latin typeface="Arial" panose="020B0604020202020204" pitchFamily="34" charset="0"/>
                <a:cs typeface="Arial" panose="020B0604020202020204" pitchFamily="34" charset="0"/>
              </a:rPr>
              <a:t>Zwei Gesprächssituationen à 15 Minuten.</a:t>
            </a:r>
          </a:p>
          <a:p>
            <a:pPr>
              <a:buNone/>
            </a:pPr>
            <a:endParaRPr lang="de-CH" dirty="0" smtClean="0">
              <a:latin typeface="Arial" panose="020B0604020202020204" pitchFamily="34" charset="0"/>
              <a:cs typeface="Arial" panose="020B0604020202020204" pitchFamily="34" charset="0"/>
            </a:endParaRPr>
          </a:p>
          <a:p>
            <a:pPr marL="0" indent="0">
              <a:buNone/>
            </a:pPr>
            <a:r>
              <a:rPr lang="de-CH" dirty="0" smtClean="0">
                <a:latin typeface="Arial" panose="020B0604020202020204" pitchFamily="34" charset="0"/>
                <a:cs typeface="Arial" panose="020B0604020202020204" pitchFamily="34" charset="0"/>
              </a:rPr>
              <a:t>Zur Vorbereitung erhalten Sie jeweils eine Beschreibung der Situation, Hilfsmittel und eine Aufgabenstellung, was das Ziel des Gespräches sein soll. Für diese Vorbereitungen haben Sie je 5 Minuten Zeit.</a:t>
            </a:r>
            <a:endParaRPr lang="de-CH" dirty="0">
              <a:latin typeface="Arial" panose="020B0604020202020204" pitchFamily="34" charset="0"/>
              <a:cs typeface="Arial" panose="020B0604020202020204" pitchFamily="34" charset="0"/>
            </a:endParaRPr>
          </a:p>
        </p:txBody>
      </p:sp>
      <p:sp>
        <p:nvSpPr>
          <p:cNvPr id="5" name="Titel 1"/>
          <p:cNvSpPr>
            <a:spLocks noGrp="1"/>
          </p:cNvSpPr>
          <p:nvPr>
            <p:ph type="title"/>
          </p:nvPr>
        </p:nvSpPr>
        <p:spPr/>
        <p:txBody>
          <a:bodyPr/>
          <a:lstStyle/>
          <a:p>
            <a:r>
              <a:rPr lang="de-CH" sz="2400" dirty="0" smtClean="0"/>
              <a:t>Abschlussprüfung «Berufspraxis mündlich»</a:t>
            </a:r>
            <a:endParaRPr lang="de-CH" sz="2400" dirty="0"/>
          </a:p>
        </p:txBody>
      </p:sp>
    </p:spTree>
    <p:extLst>
      <p:ext uri="{BB962C8B-B14F-4D97-AF65-F5344CB8AC3E}">
        <p14:creationId xmlns:p14="http://schemas.microsoft.com/office/powerpoint/2010/main" val="1331232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1800" y="1268760"/>
            <a:ext cx="6985000" cy="862966"/>
          </a:xfrm>
          <a:noFill/>
        </p:spPr>
        <p:txBody>
          <a:bodyPr>
            <a:normAutofit/>
          </a:bodyPr>
          <a:lstStyle/>
          <a:p>
            <a:pPr defTabSz="889000" eaLnBrk="1" hangingPunct="1"/>
            <a:r>
              <a:rPr lang="de-CH" sz="2000" dirty="0" smtClean="0"/>
              <a:t>Prüfungsumgebung</a:t>
            </a:r>
          </a:p>
        </p:txBody>
      </p:sp>
      <p:sp>
        <p:nvSpPr>
          <p:cNvPr id="20483" name="Oval 3"/>
          <p:cNvSpPr>
            <a:spLocks noChangeArrowheads="1"/>
          </p:cNvSpPr>
          <p:nvPr/>
        </p:nvSpPr>
        <p:spPr bwMode="auto">
          <a:xfrm>
            <a:off x="3798888" y="1936750"/>
            <a:ext cx="1565200" cy="134823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a:p>
        </p:txBody>
      </p:sp>
      <p:sp>
        <p:nvSpPr>
          <p:cNvPr id="20484" name="Oval 4"/>
          <p:cNvSpPr>
            <a:spLocks noChangeArrowheads="1"/>
          </p:cNvSpPr>
          <p:nvPr/>
        </p:nvSpPr>
        <p:spPr bwMode="auto">
          <a:xfrm>
            <a:off x="1758950" y="3460750"/>
            <a:ext cx="1265238" cy="1295400"/>
          </a:xfrm>
          <a:prstGeom prst="ellipse">
            <a:avLst/>
          </a:prstGeom>
          <a:solidFill>
            <a:schemeClr val="accent2"/>
          </a:solidFill>
          <a:ln w="12700">
            <a:solidFill>
              <a:schemeClr val="tx2">
                <a:lumMod val="20000"/>
                <a:lumOff val="80000"/>
              </a:schemeClr>
            </a:solidFill>
            <a:round/>
            <a:headEnd type="none" w="sm" len="sm"/>
            <a:tailEnd type="none" w="sm" len="sm"/>
          </a:ln>
        </p:spPr>
        <p:txBody>
          <a:bodyPr wrap="none" anchor="ctr"/>
          <a:lstStyle/>
          <a:p>
            <a:endParaRPr lang="de-DE"/>
          </a:p>
        </p:txBody>
      </p:sp>
      <p:sp>
        <p:nvSpPr>
          <p:cNvPr id="20485" name="Rectangle 5" descr="Eiche"/>
          <p:cNvSpPr>
            <a:spLocks noChangeArrowheads="1"/>
          </p:cNvSpPr>
          <p:nvPr/>
        </p:nvSpPr>
        <p:spPr bwMode="auto">
          <a:xfrm>
            <a:off x="5004048" y="3861048"/>
            <a:ext cx="2584450" cy="1220787"/>
          </a:xfrm>
          <a:prstGeom prst="rect">
            <a:avLst/>
          </a:prstGeom>
          <a:solidFill>
            <a:schemeClr val="bg1">
              <a:lumMod val="95000"/>
            </a:schemeClr>
          </a:solidFill>
          <a:ln w="12700">
            <a:solidFill>
              <a:schemeClr val="tx1"/>
            </a:solidFill>
            <a:miter lim="800000"/>
            <a:headEnd type="none" w="sm" len="sm"/>
            <a:tailEnd type="none" w="sm" len="sm"/>
          </a:ln>
        </p:spPr>
        <p:txBody>
          <a:bodyPr wrap="none" anchor="ctr"/>
          <a:lstStyle/>
          <a:p>
            <a:endParaRPr lang="de-DE"/>
          </a:p>
        </p:txBody>
      </p:sp>
      <p:sp>
        <p:nvSpPr>
          <p:cNvPr id="20486" name="Oval 6"/>
          <p:cNvSpPr>
            <a:spLocks noChangeArrowheads="1"/>
          </p:cNvSpPr>
          <p:nvPr/>
        </p:nvSpPr>
        <p:spPr bwMode="auto">
          <a:xfrm>
            <a:off x="6156176" y="5085184"/>
            <a:ext cx="1553269" cy="151142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dirty="0"/>
          </a:p>
        </p:txBody>
      </p:sp>
      <p:sp>
        <p:nvSpPr>
          <p:cNvPr id="20487" name="Line 7"/>
          <p:cNvSpPr>
            <a:spLocks noChangeShapeType="1"/>
          </p:cNvSpPr>
          <p:nvPr/>
        </p:nvSpPr>
        <p:spPr bwMode="auto">
          <a:xfrm flipV="1">
            <a:off x="2884488" y="2927350"/>
            <a:ext cx="984250" cy="762000"/>
          </a:xfrm>
          <a:prstGeom prst="line">
            <a:avLst/>
          </a:prstGeom>
          <a:noFill/>
          <a:ln w="28575">
            <a:solidFill>
              <a:schemeClr val="tx1"/>
            </a:solidFill>
            <a:round/>
            <a:headEnd type="triangle" w="med" len="med"/>
            <a:tailEnd type="triangle" w="med" len="med"/>
          </a:ln>
        </p:spPr>
        <p:txBody>
          <a:bodyPr wrap="none" anchor="ctr"/>
          <a:lstStyle/>
          <a:p>
            <a:endParaRPr lang="de-DE"/>
          </a:p>
        </p:txBody>
      </p:sp>
      <p:sp>
        <p:nvSpPr>
          <p:cNvPr id="20488" name="Text Box 8"/>
          <p:cNvSpPr txBox="1">
            <a:spLocks noChangeArrowheads="1"/>
          </p:cNvSpPr>
          <p:nvPr/>
        </p:nvSpPr>
        <p:spPr bwMode="auto">
          <a:xfrm>
            <a:off x="2884488" y="4375150"/>
            <a:ext cx="1975544" cy="461665"/>
          </a:xfrm>
          <a:prstGeom prst="rect">
            <a:avLst/>
          </a:prstGeom>
          <a:noFill/>
          <a:ln w="12700">
            <a:noFill/>
            <a:miter lim="800000"/>
            <a:headEnd type="none" w="sm" len="sm"/>
            <a:tailEnd type="none" w="sm" len="sm"/>
          </a:ln>
        </p:spPr>
        <p:txBody>
          <a:bodyPr wrap="square">
            <a:spAutoFit/>
          </a:bodyPr>
          <a:lstStyle/>
          <a:p>
            <a:pPr algn="l" eaLnBrk="0" hangingPunct="0">
              <a:spcBef>
                <a:spcPct val="0"/>
              </a:spcBef>
            </a:pPr>
            <a:r>
              <a:rPr lang="de-CH" sz="2400" b="1" dirty="0" smtClean="0">
                <a:latin typeface="Arial" panose="020B0604020202020204" pitchFamily="34" charset="0"/>
                <a:cs typeface="Arial" panose="020B0604020202020204" pitchFamily="34" charset="0"/>
              </a:rPr>
              <a:t>Kandidat/in</a:t>
            </a:r>
            <a:endParaRPr lang="de-CH" sz="2400" b="1" dirty="0">
              <a:latin typeface="Arial" panose="020B0604020202020204" pitchFamily="34" charset="0"/>
              <a:cs typeface="Arial" panose="020B0604020202020204" pitchFamily="34" charset="0"/>
            </a:endParaRPr>
          </a:p>
        </p:txBody>
      </p:sp>
      <p:sp>
        <p:nvSpPr>
          <p:cNvPr id="20489" name="Text Box 9"/>
          <p:cNvSpPr txBox="1">
            <a:spLocks noChangeArrowheads="1"/>
          </p:cNvSpPr>
          <p:nvPr/>
        </p:nvSpPr>
        <p:spPr bwMode="auto">
          <a:xfrm>
            <a:off x="899592" y="1846565"/>
            <a:ext cx="2877775"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sz="1800" b="1" dirty="0" smtClean="0">
                <a:latin typeface="Arial" panose="020B0604020202020204" pitchFamily="34" charset="0"/>
                <a:cs typeface="Arial" panose="020B0604020202020204" pitchFamily="34" charset="0"/>
              </a:rPr>
              <a:t>Anspruchsperson</a:t>
            </a:r>
          </a:p>
          <a:p>
            <a:pPr algn="l" eaLnBrk="0" hangingPunct="0">
              <a:spcBef>
                <a:spcPct val="0"/>
              </a:spcBef>
            </a:pPr>
            <a:r>
              <a:rPr lang="de-CH" b="1" dirty="0" smtClean="0">
                <a:latin typeface="Arial" panose="020B0604020202020204" pitchFamily="34" charset="0"/>
                <a:cs typeface="Arial" panose="020B0604020202020204" pitchFamily="34" charset="0"/>
              </a:rPr>
              <a:t>oder Verwaltungsperson</a:t>
            </a:r>
            <a:endParaRPr lang="de-CH" sz="1800" b="1" dirty="0">
              <a:latin typeface="Arial" panose="020B0604020202020204" pitchFamily="34" charset="0"/>
              <a:cs typeface="Arial" panose="020B0604020202020204" pitchFamily="34" charset="0"/>
            </a:endParaRPr>
          </a:p>
        </p:txBody>
      </p:sp>
      <p:sp>
        <p:nvSpPr>
          <p:cNvPr id="20490" name="Line 10"/>
          <p:cNvSpPr>
            <a:spLocks noChangeShapeType="1"/>
          </p:cNvSpPr>
          <p:nvPr/>
        </p:nvSpPr>
        <p:spPr bwMode="auto">
          <a:xfrm>
            <a:off x="1828800" y="4679950"/>
            <a:ext cx="3463280" cy="62125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1" name="Line 11"/>
          <p:cNvSpPr>
            <a:spLocks noChangeShapeType="1"/>
          </p:cNvSpPr>
          <p:nvPr/>
        </p:nvSpPr>
        <p:spPr bwMode="auto">
          <a:xfrm flipH="1" flipV="1">
            <a:off x="4641850" y="1860550"/>
            <a:ext cx="2954486" cy="200049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2" name="Text Box 12"/>
          <p:cNvSpPr txBox="1">
            <a:spLocks noChangeArrowheads="1"/>
          </p:cNvSpPr>
          <p:nvPr/>
        </p:nvSpPr>
        <p:spPr bwMode="auto">
          <a:xfrm>
            <a:off x="3851920" y="5517232"/>
            <a:ext cx="2185214"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b="1" dirty="0" smtClean="0">
                <a:latin typeface="Arial" panose="020B0604020202020204" pitchFamily="34" charset="0"/>
                <a:cs typeface="Arial" panose="020B0604020202020204" pitchFamily="34" charset="0"/>
              </a:rPr>
              <a:t>Prüfungsexperte,</a:t>
            </a:r>
          </a:p>
          <a:p>
            <a:pPr algn="l" eaLnBrk="0" hangingPunct="0">
              <a:spcBef>
                <a:spcPct val="0"/>
              </a:spcBef>
            </a:pPr>
            <a:r>
              <a:rPr lang="de-CH" b="1" dirty="0" smtClean="0">
                <a:latin typeface="Arial" panose="020B0604020202020204" pitchFamily="34" charset="0"/>
                <a:cs typeface="Arial" panose="020B0604020202020204" pitchFamily="34" charset="0"/>
              </a:rPr>
              <a:t>Prüfungsprotokoll</a:t>
            </a:r>
            <a:endParaRPr lang="de-CH" b="1" dirty="0">
              <a:latin typeface="Arial" panose="020B0604020202020204" pitchFamily="34" charset="0"/>
              <a:cs typeface="Arial" panose="020B0604020202020204" pitchFamily="34" charset="0"/>
            </a:endParaRPr>
          </a:p>
        </p:txBody>
      </p:sp>
      <p:sp>
        <p:nvSpPr>
          <p:cNvPr id="20493" name="Rectangle 13" descr="Nussbaum"/>
          <p:cNvSpPr>
            <a:spLocks noChangeArrowheads="1"/>
          </p:cNvSpPr>
          <p:nvPr/>
        </p:nvSpPr>
        <p:spPr bwMode="auto">
          <a:xfrm rot="3533046">
            <a:off x="2700338" y="2997200"/>
            <a:ext cx="1295400" cy="571500"/>
          </a:xfrm>
          <a:prstGeom prst="rect">
            <a:avLst/>
          </a:prstGeom>
          <a:solidFill>
            <a:schemeClr val="bg1">
              <a:lumMod val="85000"/>
            </a:schemeClr>
          </a:solidFill>
          <a:ln w="12700">
            <a:solidFill>
              <a:schemeClr val="tx1"/>
            </a:solidFill>
            <a:miter lim="800000"/>
            <a:headEnd type="none" w="sm" len="sm"/>
            <a:tailEnd type="none" w="sm" len="sm"/>
          </a:ln>
        </p:spPr>
        <p:txBody>
          <a:bodyPr wrap="none" anchor="ctr"/>
          <a:lstStyle/>
          <a:p>
            <a:endParaRPr lang="de-DE"/>
          </a:p>
        </p:txBody>
      </p:sp>
      <p:sp>
        <p:nvSpPr>
          <p:cNvPr id="15" name="Textfeld 14"/>
          <p:cNvSpPr txBox="1"/>
          <p:nvPr/>
        </p:nvSpPr>
        <p:spPr>
          <a:xfrm>
            <a:off x="6228184" y="5589240"/>
            <a:ext cx="1584176" cy="369332"/>
          </a:xfrm>
          <a:prstGeom prst="rect">
            <a:avLst/>
          </a:prstGeom>
          <a:noFill/>
        </p:spPr>
        <p:txBody>
          <a:bodyPr wrap="square" rtlCol="0">
            <a:spAutoFit/>
          </a:bodyPr>
          <a:lstStyle/>
          <a:p>
            <a:r>
              <a:rPr lang="de-CH" dirty="0" smtClean="0">
                <a:latin typeface="Arial" panose="020B0604020202020204" pitchFamily="34" charset="0"/>
                <a:cs typeface="Arial" panose="020B0604020202020204" pitchFamily="34" charset="0"/>
              </a:rPr>
              <a:t>Experte A</a:t>
            </a:r>
            <a:endParaRPr lang="de-DE" dirty="0">
              <a:latin typeface="Arial" panose="020B0604020202020204" pitchFamily="34" charset="0"/>
              <a:cs typeface="Arial" panose="020B0604020202020204" pitchFamily="34" charset="0"/>
            </a:endParaRPr>
          </a:p>
        </p:txBody>
      </p:sp>
      <p:sp>
        <p:nvSpPr>
          <p:cNvPr id="16" name="Textfeld 15"/>
          <p:cNvSpPr txBox="1"/>
          <p:nvPr/>
        </p:nvSpPr>
        <p:spPr>
          <a:xfrm>
            <a:off x="3779912" y="2420888"/>
            <a:ext cx="1656184" cy="369332"/>
          </a:xfrm>
          <a:prstGeom prst="rect">
            <a:avLst/>
          </a:prstGeom>
          <a:noFill/>
        </p:spPr>
        <p:txBody>
          <a:bodyPr wrap="square" rtlCol="0">
            <a:spAutoFit/>
          </a:bodyPr>
          <a:lstStyle/>
          <a:p>
            <a:r>
              <a:rPr lang="de-CH" dirty="0" smtClean="0">
                <a:latin typeface="Arial" panose="020B0604020202020204" pitchFamily="34" charset="0"/>
                <a:cs typeface="Arial" panose="020B0604020202020204" pitchFamily="34" charset="0"/>
              </a:rPr>
              <a:t>Experte B</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388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Berufspraxis mündlich</a:t>
            </a:r>
            <a:endParaRPr lang="de-CH" sz="2400" dirty="0"/>
          </a:p>
        </p:txBody>
      </p:sp>
      <p:sp>
        <p:nvSpPr>
          <p:cNvPr id="3" name="Inhaltsplatzhalter 2"/>
          <p:cNvSpPr>
            <a:spLocks noGrp="1"/>
          </p:cNvSpPr>
          <p:nvPr>
            <p:ph idx="1"/>
          </p:nvPr>
        </p:nvSpPr>
        <p:spPr>
          <a:xfrm>
            <a:off x="431800" y="1844824"/>
            <a:ext cx="6985000" cy="2807970"/>
          </a:xfrm>
        </p:spPr>
        <p:txBody>
          <a:bodyPr/>
          <a:lstStyle/>
          <a:p>
            <a:r>
              <a:rPr lang="de-CH" sz="2000" b="1" dirty="0" smtClean="0">
                <a:latin typeface="Arial" panose="020B0604020202020204" pitchFamily="34" charset="0"/>
                <a:cs typeface="Arial" panose="020B0604020202020204" pitchFamily="34" charset="0"/>
              </a:rPr>
              <a:t>2 Gesprächssituationen</a:t>
            </a:r>
          </a:p>
          <a:p>
            <a:pPr lvl="1"/>
            <a:r>
              <a:rPr lang="de-CH" sz="2000" b="1" dirty="0" smtClean="0">
                <a:latin typeface="Arial" panose="020B0604020202020204" pitchFamily="34" charset="0"/>
                <a:cs typeface="Arial" panose="020B0604020202020204" pitchFamily="34" charset="0"/>
              </a:rPr>
              <a:t>Rollenspiel</a:t>
            </a:r>
            <a:r>
              <a:rPr lang="de-CH" sz="2000" dirty="0" smtClean="0">
                <a:latin typeface="Arial" panose="020B0604020202020204" pitchFamily="34" charset="0"/>
                <a:cs typeface="Arial" panose="020B0604020202020204" pitchFamily="34" charset="0"/>
              </a:rPr>
              <a:t>: Gespräch zwischen einer Verwaltungsperson und einer Anspruchsperson</a:t>
            </a:r>
          </a:p>
          <a:p>
            <a:pPr lvl="1"/>
            <a:r>
              <a:rPr lang="de-CH" sz="2000" b="1" dirty="0" smtClean="0">
                <a:latin typeface="Arial" panose="020B0604020202020204" pitchFamily="34" charset="0"/>
                <a:cs typeface="Arial" panose="020B0604020202020204" pitchFamily="34" charset="0"/>
              </a:rPr>
              <a:t>Fachgespräch</a:t>
            </a:r>
            <a:r>
              <a:rPr lang="de-CH" sz="2000" dirty="0" smtClean="0">
                <a:latin typeface="Arial" panose="020B0604020202020204" pitchFamily="34" charset="0"/>
                <a:cs typeface="Arial" panose="020B0604020202020204" pitchFamily="34" charset="0"/>
              </a:rPr>
              <a:t>: Gespräch zwischen zwei Verwaltungspersonen</a:t>
            </a:r>
          </a:p>
          <a:p>
            <a:pPr lvl="1"/>
            <a:r>
              <a:rPr lang="de-CH" sz="2000" dirty="0" smtClean="0">
                <a:latin typeface="Arial" panose="020B0604020202020204" pitchFamily="34" charset="0"/>
                <a:cs typeface="Arial" panose="020B0604020202020204" pitchFamily="34" charset="0"/>
              </a:rPr>
              <a:t>Einführungsunterlagen für die Kandidatinnen und Kandidaten</a:t>
            </a:r>
          </a:p>
          <a:p>
            <a:r>
              <a:rPr lang="de-CH" sz="2000" dirty="0" smtClean="0">
                <a:latin typeface="Arial" panose="020B0604020202020204" pitchFamily="34" charset="0"/>
                <a:cs typeface="Arial" panose="020B0604020202020204" pitchFamily="34" charset="0"/>
              </a:rPr>
              <a:t>30 Minuten</a:t>
            </a:r>
          </a:p>
          <a:p>
            <a:r>
              <a:rPr lang="de-CH" sz="2000" dirty="0" smtClean="0">
                <a:latin typeface="Arial" panose="020B0604020202020204" pitchFamily="34" charset="0"/>
                <a:cs typeface="Arial" panose="020B0604020202020204" pitchFamily="34" charset="0"/>
              </a:rPr>
              <a:t>Grundlage für die Expertinnen und Experten:</a:t>
            </a:r>
          </a:p>
          <a:p>
            <a:pPr lvl="1"/>
            <a:r>
              <a:rPr lang="de-CH" sz="2000" b="1" dirty="0" smtClean="0">
                <a:latin typeface="Arial" panose="020B0604020202020204" pitchFamily="34" charset="0"/>
                <a:cs typeface="Arial" panose="020B0604020202020204" pitchFamily="34" charset="0"/>
              </a:rPr>
              <a:t>Ausbildungsprogramm</a:t>
            </a:r>
          </a:p>
          <a:p>
            <a:pPr lvl="1"/>
            <a:r>
              <a:rPr lang="de-CH" sz="2000" b="1" dirty="0" smtClean="0">
                <a:latin typeface="Arial" panose="020B0604020202020204" pitchFamily="34" charset="0"/>
                <a:cs typeface="Arial" panose="020B0604020202020204" pitchFamily="34" charset="0"/>
              </a:rPr>
              <a:t>Praxisbericht</a:t>
            </a:r>
          </a:p>
          <a:p>
            <a:pPr lvl="1"/>
            <a:r>
              <a:rPr lang="de-CH" sz="2000" b="1" dirty="0" smtClean="0">
                <a:latin typeface="Arial" panose="020B0604020202020204" pitchFamily="34" charset="0"/>
                <a:cs typeface="Arial" panose="020B0604020202020204" pitchFamily="34" charset="0"/>
              </a:rPr>
              <a:t>alle </a:t>
            </a:r>
            <a:r>
              <a:rPr lang="de-CH" sz="2000" dirty="0" smtClean="0">
                <a:latin typeface="Arial" panose="020B0604020202020204" pitchFamily="34" charset="0"/>
                <a:cs typeface="Arial" panose="020B0604020202020204" pitchFamily="34" charset="0"/>
              </a:rPr>
              <a:t>Leistungsziele Betrieb mit den entsprechenden Teilkriterien und </a:t>
            </a:r>
            <a:r>
              <a:rPr lang="de-CH" sz="2000" b="1" dirty="0" smtClean="0">
                <a:latin typeface="Arial" panose="020B0604020202020204" pitchFamily="34" charset="0"/>
                <a:cs typeface="Arial" panose="020B0604020202020204" pitchFamily="34" charset="0"/>
              </a:rPr>
              <a:t>alle</a:t>
            </a:r>
            <a:r>
              <a:rPr lang="de-CH" sz="2000" dirty="0" smtClean="0">
                <a:latin typeface="Arial" panose="020B0604020202020204" pitchFamily="34" charset="0"/>
                <a:cs typeface="Arial" panose="020B0604020202020204" pitchFamily="34" charset="0"/>
              </a:rPr>
              <a:t> Leistungsziele </a:t>
            </a:r>
            <a:r>
              <a:rPr lang="de-CH" sz="2000" dirty="0" err="1" smtClean="0">
                <a:latin typeface="Arial" panose="020B0604020202020204" pitchFamily="34" charset="0"/>
                <a:cs typeface="Arial" panose="020B0604020202020204" pitchFamily="34" charset="0"/>
              </a:rPr>
              <a:t>üK</a:t>
            </a:r>
            <a:endParaRPr lang="de-CH" sz="2000" dirty="0" smtClean="0">
              <a:latin typeface="Arial" panose="020B0604020202020204" pitchFamily="34" charset="0"/>
              <a:cs typeface="Arial" panose="020B0604020202020204" pitchFamily="34" charset="0"/>
            </a:endParaRPr>
          </a:p>
          <a:p>
            <a:pPr lvl="1"/>
            <a:r>
              <a:rPr lang="de-CH" sz="2000" dirty="0" smtClean="0">
                <a:latin typeface="Arial" panose="020B0604020202020204" pitchFamily="34" charset="0"/>
                <a:cs typeface="Arial" panose="020B0604020202020204" pitchFamily="34" charset="0"/>
              </a:rPr>
              <a:t>Methoden-, Sozial- und Selbstkompetenzen mit den entsprechenden Teilkriterien</a:t>
            </a:r>
          </a:p>
          <a:p>
            <a:pPr>
              <a:buNone/>
            </a:pPr>
            <a:endParaRPr lang="de-CH" sz="2000" dirty="0" smtClean="0"/>
          </a:p>
          <a:p>
            <a:pPr>
              <a:buNone/>
            </a:pPr>
            <a:endParaRPr lang="de-CH" sz="2000"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32</a:t>
            </a:fld>
            <a:endParaRPr lang="de-CH"/>
          </a:p>
        </p:txBody>
      </p:sp>
    </p:spTree>
    <p:extLst>
      <p:ext uri="{BB962C8B-B14F-4D97-AF65-F5344CB8AC3E}">
        <p14:creationId xmlns:p14="http://schemas.microsoft.com/office/powerpoint/2010/main" val="1225550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Berufspraxis mündlich</a:t>
            </a:r>
            <a:endParaRPr lang="de-CH" sz="2400" dirty="0"/>
          </a:p>
        </p:txBody>
      </p:sp>
      <p:graphicFrame>
        <p:nvGraphicFramePr>
          <p:cNvPr id="4" name="Diagramm 3"/>
          <p:cNvGraphicFramePr/>
          <p:nvPr>
            <p:extLst>
              <p:ext uri="{D42A27DB-BD31-4B8C-83A1-F6EECF244321}">
                <p14:modId xmlns:p14="http://schemas.microsoft.com/office/powerpoint/2010/main" val="1939600450"/>
              </p:ext>
            </p:extLst>
          </p:nvPr>
        </p:nvGraphicFramePr>
        <p:xfrm>
          <a:off x="1403648" y="2348880"/>
          <a:ext cx="633670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467544" y="1763524"/>
            <a:ext cx="8494441" cy="353943"/>
          </a:xfrm>
          <a:prstGeom prst="rect">
            <a:avLst/>
          </a:prstGeom>
          <a:noFill/>
        </p:spPr>
        <p:txBody>
          <a:bodyPr wrap="none" rtlCol="0">
            <a:spAutoFit/>
          </a:bodyPr>
          <a:lstStyle/>
          <a:p>
            <a:r>
              <a:rPr lang="de-CH" sz="1700" b="1" dirty="0" smtClean="0">
                <a:latin typeface="Arial" panose="020B0604020202020204" pitchFamily="34" charset="0"/>
                <a:cs typeface="Arial" panose="020B0604020202020204" pitchFamily="34" charset="0"/>
              </a:rPr>
              <a:t>Kapitel 16: Praxisbericht und Vorbereitung auf die mündliche Abschlussprüfung</a:t>
            </a:r>
            <a:endParaRPr lang="de-CH" sz="1700" b="1" dirty="0">
              <a:latin typeface="Arial" panose="020B0604020202020204" pitchFamily="34" charset="0"/>
              <a:cs typeface="Arial" panose="020B0604020202020204" pitchFamily="34" charset="0"/>
            </a:endParaRPr>
          </a:p>
        </p:txBody>
      </p:sp>
      <p:sp>
        <p:nvSpPr>
          <p:cNvPr id="3" name="Datumsplatzhalter 2"/>
          <p:cNvSpPr>
            <a:spLocks noGrp="1"/>
          </p:cNvSpPr>
          <p:nvPr>
            <p:ph type="dt" sz="half" idx="4294967295"/>
          </p:nvPr>
        </p:nvSpPr>
        <p:spPr>
          <a:xfrm>
            <a:off x="2624400" y="6436800"/>
            <a:ext cx="1522512" cy="365125"/>
          </a:xfrm>
          <a:prstGeom prst="rect">
            <a:avLst/>
          </a:prstGeom>
        </p:spPr>
        <p:txBody>
          <a:bodyPr/>
          <a:lstStyle/>
          <a:p>
            <a:pPr algn="r"/>
            <a:fld id="{80167D38-C7B0-4BA0-98C1-62EAA9872DC6}" type="datetime1">
              <a:rPr lang="de-DE" sz="900" smtClean="0"/>
              <a:pPr algn="r"/>
              <a:t>26.11.2018</a:t>
            </a:fld>
            <a:endParaRPr lang="de-CH" sz="900" dirty="0"/>
          </a:p>
        </p:txBody>
      </p:sp>
      <p:sp>
        <p:nvSpPr>
          <p:cNvPr id="5" name="Foliennummernplatzhalter 4"/>
          <p:cNvSpPr>
            <a:spLocks noGrp="1"/>
          </p:cNvSpPr>
          <p:nvPr>
            <p:ph type="sldNum" sz="quarter" idx="4"/>
          </p:nvPr>
        </p:nvSpPr>
        <p:spPr/>
        <p:txBody>
          <a:bodyPr/>
          <a:lstStyle/>
          <a:p>
            <a:fld id="{DC4DA7DB-533C-E24E-9B72-C33B1AB434BF}" type="slidenum">
              <a:rPr lang="de-DE" smtClean="0"/>
              <a:pPr/>
              <a:t>33</a:t>
            </a:fld>
            <a:endParaRPr lang="de-DE" dirty="0"/>
          </a:p>
        </p:txBody>
      </p:sp>
    </p:spTree>
    <p:extLst>
      <p:ext uri="{BB962C8B-B14F-4D97-AF65-F5344CB8AC3E}">
        <p14:creationId xmlns:p14="http://schemas.microsoft.com/office/powerpoint/2010/main" val="88949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85914"/>
            <a:ext cx="7164536" cy="862966"/>
          </a:xfrm>
        </p:spPr>
        <p:txBody>
          <a:bodyPr/>
          <a:lstStyle/>
          <a:p>
            <a:r>
              <a:rPr lang="de-CH" sz="2400" dirty="0" smtClean="0">
                <a:latin typeface="Arial" panose="020B0604020202020204" pitchFamily="34" charset="0"/>
                <a:cs typeface="Arial" panose="020B0604020202020204" pitchFamily="34" charset="0"/>
              </a:rPr>
              <a:t>Berufspraxis schriftlich</a:t>
            </a:r>
            <a:endParaRPr lang="de-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871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Berufspraxis schriftlich</a:t>
            </a:r>
            <a:endParaRPr lang="de-CH" sz="2400" dirty="0"/>
          </a:p>
        </p:txBody>
      </p:sp>
      <p:graphicFrame>
        <p:nvGraphicFramePr>
          <p:cNvPr id="4" name="Diagramm 3"/>
          <p:cNvGraphicFramePr/>
          <p:nvPr>
            <p:extLst>
              <p:ext uri="{D42A27DB-BD31-4B8C-83A1-F6EECF244321}">
                <p14:modId xmlns:p14="http://schemas.microsoft.com/office/powerpoint/2010/main" val="345359748"/>
              </p:ext>
            </p:extLst>
          </p:nvPr>
        </p:nvGraphicFramePr>
        <p:xfrm>
          <a:off x="1403648" y="2348880"/>
          <a:ext cx="633670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467544" y="1835532"/>
            <a:ext cx="7032631" cy="369332"/>
          </a:xfrm>
          <a:prstGeom prst="rect">
            <a:avLst/>
          </a:prstGeom>
          <a:noFill/>
        </p:spPr>
        <p:txBody>
          <a:bodyPr wrap="none" rtlCol="0">
            <a:spAutoFit/>
          </a:bodyPr>
          <a:lstStyle/>
          <a:p>
            <a:r>
              <a:rPr lang="de-CH" b="1" dirty="0" smtClean="0">
                <a:latin typeface="Arial" panose="020B0604020202020204" pitchFamily="34" charset="0"/>
                <a:cs typeface="Arial" panose="020B0604020202020204" pitchFamily="34" charset="0"/>
              </a:rPr>
              <a:t>Kapitel 17: Vorbereitung auf die schriftliche Abschlussprüfung</a:t>
            </a:r>
            <a:endParaRPr lang="de-CH" b="1" dirty="0">
              <a:latin typeface="Arial" panose="020B0604020202020204" pitchFamily="34" charset="0"/>
              <a:cs typeface="Arial" panose="020B0604020202020204" pitchFamily="34" charset="0"/>
            </a:endParaRPr>
          </a:p>
        </p:txBody>
      </p:sp>
      <p:sp>
        <p:nvSpPr>
          <p:cNvPr id="3" name="Datumsplatzhalter 2"/>
          <p:cNvSpPr>
            <a:spLocks noGrp="1"/>
          </p:cNvSpPr>
          <p:nvPr>
            <p:ph type="dt" sz="half" idx="4294967295"/>
          </p:nvPr>
        </p:nvSpPr>
        <p:spPr>
          <a:xfrm>
            <a:off x="2624400" y="6436800"/>
            <a:ext cx="1522512" cy="365125"/>
          </a:xfrm>
          <a:prstGeom prst="rect">
            <a:avLst/>
          </a:prstGeom>
        </p:spPr>
        <p:txBody>
          <a:bodyPr/>
          <a:lstStyle/>
          <a:p>
            <a:pPr algn="r"/>
            <a:fld id="{AC1EDF75-603B-4ACB-B386-4F9A4F33478B}" type="datetime1">
              <a:rPr lang="de-DE" sz="900" smtClean="0"/>
              <a:pPr algn="r"/>
              <a:t>26.11.2018</a:t>
            </a:fld>
            <a:endParaRPr lang="de-CH" sz="900" dirty="0"/>
          </a:p>
        </p:txBody>
      </p:sp>
      <p:sp>
        <p:nvSpPr>
          <p:cNvPr id="5" name="Foliennummernplatzhalter 4"/>
          <p:cNvSpPr>
            <a:spLocks noGrp="1"/>
          </p:cNvSpPr>
          <p:nvPr>
            <p:ph type="sldNum" sz="quarter" idx="4"/>
          </p:nvPr>
        </p:nvSpPr>
        <p:spPr/>
        <p:txBody>
          <a:bodyPr/>
          <a:lstStyle/>
          <a:p>
            <a:fld id="{DC4DA7DB-533C-E24E-9B72-C33B1AB434BF}" type="slidenum">
              <a:rPr lang="de-DE" smtClean="0"/>
              <a:pPr/>
              <a:t>35</a:t>
            </a:fld>
            <a:endParaRPr lang="de-DE" dirty="0"/>
          </a:p>
        </p:txBody>
      </p:sp>
    </p:spTree>
    <p:extLst>
      <p:ext uri="{BB962C8B-B14F-4D97-AF65-F5344CB8AC3E}">
        <p14:creationId xmlns:p14="http://schemas.microsoft.com/office/powerpoint/2010/main" val="1207672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799" y="1405706"/>
            <a:ext cx="8313849" cy="862966"/>
          </a:xfrm>
        </p:spPr>
        <p:txBody>
          <a:bodyPr/>
          <a:lstStyle/>
          <a:p>
            <a:r>
              <a:rPr lang="de-CH" sz="2500" b="1" dirty="0" smtClean="0">
                <a:latin typeface="Arial" panose="020B0604020202020204" pitchFamily="34" charset="0"/>
                <a:cs typeface="Arial" panose="020B0604020202020204" pitchFamily="34" charset="0"/>
              </a:rPr>
              <a:t>Berufspraxis schriftlich (2)</a:t>
            </a:r>
            <a:endParaRPr lang="de-DE" sz="2500" b="1" dirty="0">
              <a:latin typeface="Arial" panose="020B0604020202020204" pitchFamily="34" charset="0"/>
              <a:cs typeface="Arial" panose="020B0604020202020204" pitchFamily="34" charset="0"/>
            </a:endParaRPr>
          </a:p>
        </p:txBody>
      </p:sp>
      <p:sp>
        <p:nvSpPr>
          <p:cNvPr id="4" name="Datumsplatzhalter 3"/>
          <p:cNvSpPr>
            <a:spLocks noGrp="1"/>
          </p:cNvSpPr>
          <p:nvPr>
            <p:ph type="dt" sz="half" idx="2"/>
          </p:nvPr>
        </p:nvSpPr>
        <p:spPr>
          <a:xfrm>
            <a:off x="2622550" y="6324453"/>
            <a:ext cx="2057400" cy="365125"/>
          </a:xfrm>
          <a:prstGeom prst="rect">
            <a:avLst/>
          </a:prstGeom>
        </p:spPr>
        <p:txBody>
          <a:bodyPr/>
          <a:lstStyle/>
          <a:p>
            <a:fld id="{83F656BE-77BD-FE46-B5A1-7FA697EAD1D6}" type="datetime1">
              <a:rPr lang="de-CH" smtClean="0"/>
              <a:t>26.11.2018</a:t>
            </a:fld>
            <a:endParaRPr lang="de-DE" dirty="0"/>
          </a:p>
        </p:txBody>
      </p:sp>
      <p:sp>
        <p:nvSpPr>
          <p:cNvPr id="5" name="Foliennummernplatzhalter 4"/>
          <p:cNvSpPr>
            <a:spLocks noGrp="1"/>
          </p:cNvSpPr>
          <p:nvPr>
            <p:ph type="sldNum" sz="quarter" idx="4"/>
          </p:nvPr>
        </p:nvSpPr>
        <p:spPr>
          <a:xfrm>
            <a:off x="431800" y="6324453"/>
            <a:ext cx="2057400" cy="365125"/>
          </a:xfrm>
          <a:prstGeom prst="rect">
            <a:avLst/>
          </a:prstGeom>
        </p:spPr>
        <p:txBody>
          <a:bodyPr/>
          <a:lstStyle/>
          <a:p>
            <a:fld id="{DC4DA7DB-533C-E24E-9B72-C33B1AB434BF}" type="slidenum">
              <a:rPr lang="de-DE" smtClean="0"/>
              <a:t>36</a:t>
            </a:fld>
            <a:endParaRPr lang="de-DE"/>
          </a:p>
        </p:txBody>
      </p:sp>
      <p:sp>
        <p:nvSpPr>
          <p:cNvPr id="3" name="Inhaltsplatzhalter 2"/>
          <p:cNvSpPr>
            <a:spLocks noGrp="1"/>
          </p:cNvSpPr>
          <p:nvPr>
            <p:ph idx="1"/>
          </p:nvPr>
        </p:nvSpPr>
        <p:spPr>
          <a:xfrm>
            <a:off x="431800" y="2192513"/>
            <a:ext cx="7978869" cy="1620798"/>
          </a:xfrm>
        </p:spPr>
        <p:txBody>
          <a:bodyPr/>
          <a:lstStyle/>
          <a:p>
            <a:pPr>
              <a:spcAft>
                <a:spcPts val="600"/>
              </a:spcAft>
              <a:buNone/>
            </a:pPr>
            <a:r>
              <a:rPr lang="de-CH" b="1" dirty="0" smtClean="0">
                <a:latin typeface="Arial" panose="020B0604020202020204" pitchFamily="34" charset="0"/>
                <a:cs typeface="Arial" panose="020B0604020202020204" pitchFamily="34" charset="0"/>
              </a:rPr>
              <a:t>Beste Vorbereitung </a:t>
            </a:r>
            <a:r>
              <a:rPr lang="de-CH" b="1" dirty="0">
                <a:latin typeface="Arial" panose="020B0604020202020204" pitchFamily="34" charset="0"/>
                <a:cs typeface="Arial" panose="020B0604020202020204" pitchFamily="34" charset="0"/>
              </a:rPr>
              <a:t>B</a:t>
            </a:r>
            <a:r>
              <a:rPr lang="de-CH" b="1" dirty="0" smtClean="0">
                <a:latin typeface="Arial" panose="020B0604020202020204" pitchFamily="34" charset="0"/>
                <a:cs typeface="Arial" panose="020B0604020202020204" pitchFamily="34" charset="0"/>
              </a:rPr>
              <a:t>erufspraxis schriftlich</a:t>
            </a:r>
          </a:p>
          <a:p>
            <a:r>
              <a:rPr lang="de-CH" dirty="0" smtClean="0">
                <a:latin typeface="Arial" panose="020B0604020202020204" pitchFamily="34" charset="0"/>
                <a:cs typeface="Arial" panose="020B0604020202020204" pitchFamily="34" charset="0"/>
              </a:rPr>
              <a:t>Gesamter Inhalt des Schweizerischen </a:t>
            </a:r>
            <a:r>
              <a:rPr lang="de-CH" dirty="0" err="1" smtClean="0">
                <a:latin typeface="Arial" panose="020B0604020202020204" pitchFamily="34" charset="0"/>
                <a:cs typeface="Arial" panose="020B0604020202020204" pitchFamily="34" charset="0"/>
              </a:rPr>
              <a:t>üK</a:t>
            </a:r>
            <a:r>
              <a:rPr lang="de-CH" dirty="0" smtClean="0">
                <a:latin typeface="Arial" panose="020B0604020202020204" pitchFamily="34" charset="0"/>
                <a:cs typeface="Arial" panose="020B0604020202020204" pitchFamily="34" charset="0"/>
              </a:rPr>
              <a:t>-Lehrmittels</a:t>
            </a:r>
          </a:p>
          <a:p>
            <a:r>
              <a:rPr lang="de-CH" dirty="0" smtClean="0">
                <a:latin typeface="Arial" panose="020B0604020202020204" pitchFamily="34" charset="0"/>
                <a:cs typeface="Arial" panose="020B0604020202020204" pitchFamily="34" charset="0"/>
              </a:rPr>
              <a:t>LLD führen (inkl. Kontrolle und Würdigung durch Berufsbildnerin/ Berufsbildner)</a:t>
            </a:r>
          </a:p>
          <a:p>
            <a:endParaRPr lang="de-CH" dirty="0" smtClean="0">
              <a:latin typeface="Arial" panose="020B0604020202020204" pitchFamily="34" charset="0"/>
              <a:cs typeface="Arial" panose="020B0604020202020204" pitchFamily="34" charset="0"/>
            </a:endParaRPr>
          </a:p>
          <a:p>
            <a:pPr marL="0" indent="0">
              <a:spcAft>
                <a:spcPts val="600"/>
              </a:spcAft>
              <a:buNone/>
            </a:pPr>
            <a:r>
              <a:rPr lang="de-CH" b="1" dirty="0" smtClean="0">
                <a:latin typeface="Arial" panose="020B0604020202020204" pitchFamily="34" charset="0"/>
                <a:cs typeface="Arial" panose="020B0604020202020204" pitchFamily="34" charset="0"/>
              </a:rPr>
              <a:t>Prüfungsdauer und -datum</a:t>
            </a:r>
            <a:endParaRPr lang="de-CH" b="1"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120 Minuten</a:t>
            </a:r>
            <a:endParaRPr lang="de-CH" dirty="0">
              <a:latin typeface="Arial" panose="020B0604020202020204" pitchFamily="34" charset="0"/>
              <a:cs typeface="Arial" panose="020B0604020202020204" pitchFamily="34" charset="0"/>
            </a:endParaRPr>
          </a:p>
          <a:p>
            <a:r>
              <a:rPr lang="de-CH" dirty="0" smtClean="0">
                <a:latin typeface="Arial" panose="020B0604020202020204" pitchFamily="34" charset="0"/>
                <a:cs typeface="Arial" panose="020B0604020202020204" pitchFamily="34" charset="0"/>
              </a:rPr>
              <a:t>Mittwoch, 5. Juni 2019</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228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37</a:t>
            </a:fld>
            <a:endParaRPr lang="de-CH"/>
          </a:p>
        </p:txBody>
      </p:sp>
      <p:pic>
        <p:nvPicPr>
          <p:cNvPr id="1026" name="Picture 2" descr="U:\homepage\2015\erfo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270000"/>
            <a:ext cx="30480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8532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Fragen und Antworten</a:t>
            </a:r>
            <a:endParaRPr lang="de-CH" dirty="0"/>
          </a:p>
        </p:txBody>
      </p:sp>
      <p:sp>
        <p:nvSpPr>
          <p:cNvPr id="3" name="Datumsplatzhalter 2"/>
          <p:cNvSpPr>
            <a:spLocks noGrp="1"/>
          </p:cNvSpPr>
          <p:nvPr>
            <p:ph type="dt" sz="half" idx="2"/>
          </p:nvPr>
        </p:nvSpPr>
        <p:spPr/>
        <p:txBody>
          <a:bodyPr/>
          <a:lstStyle/>
          <a:p>
            <a:fld id="{29AAD9D9-B8C2-4B75-8CF2-3E6CB3FD542E}" type="datetime1">
              <a:rPr lang="de-DE" smtClean="0"/>
              <a:t>26.11.2018</a:t>
            </a:fld>
            <a:endParaRPr lang="de-CH"/>
          </a:p>
        </p:txBody>
      </p:sp>
      <p:sp>
        <p:nvSpPr>
          <p:cNvPr id="5" name="Ellipse 4"/>
          <p:cNvSpPr/>
          <p:nvPr/>
        </p:nvSpPr>
        <p:spPr>
          <a:xfrm>
            <a:off x="4651523" y="2536520"/>
            <a:ext cx="1944216" cy="194421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3059832" y="2420888"/>
            <a:ext cx="1240022" cy="2092881"/>
          </a:xfrm>
          <a:prstGeom prst="rect">
            <a:avLst/>
          </a:prstGeom>
          <a:solidFill>
            <a:srgbClr val="0070C0"/>
          </a:solidFill>
        </p:spPr>
        <p:txBody>
          <a:bodyPr wrap="square" rtlCol="0">
            <a:spAutoFit/>
          </a:bodyPr>
          <a:lstStyle/>
          <a:p>
            <a:pPr algn="ctr"/>
            <a:r>
              <a:rPr lang="de-CH" sz="13000" dirty="0" smtClean="0">
                <a:solidFill>
                  <a:schemeClr val="bg1"/>
                </a:solidFill>
              </a:rPr>
              <a:t>?</a:t>
            </a:r>
            <a:endParaRPr lang="de-CH" sz="13000" dirty="0">
              <a:solidFill>
                <a:schemeClr val="bg1"/>
              </a:solidFill>
            </a:endParaRPr>
          </a:p>
        </p:txBody>
      </p:sp>
      <p:sp>
        <p:nvSpPr>
          <p:cNvPr id="10" name="Textfeld 9"/>
          <p:cNvSpPr txBox="1"/>
          <p:nvPr/>
        </p:nvSpPr>
        <p:spPr>
          <a:xfrm>
            <a:off x="4870820" y="2308299"/>
            <a:ext cx="1505622" cy="2400657"/>
          </a:xfrm>
          <a:prstGeom prst="rect">
            <a:avLst/>
          </a:prstGeom>
          <a:noFill/>
        </p:spPr>
        <p:txBody>
          <a:bodyPr wrap="square" rtlCol="0">
            <a:spAutoFit/>
          </a:bodyPr>
          <a:lstStyle/>
          <a:p>
            <a:pPr algn="ctr"/>
            <a:r>
              <a:rPr lang="de-CH" sz="15000" dirty="0" smtClean="0">
                <a:solidFill>
                  <a:schemeClr val="bg1"/>
                </a:solidFill>
              </a:rPr>
              <a:t>!</a:t>
            </a:r>
            <a:endParaRPr lang="de-CH" sz="15000" dirty="0">
              <a:solidFill>
                <a:schemeClr val="bg1"/>
              </a:solidFill>
            </a:endParaRPr>
          </a:p>
        </p:txBody>
      </p:sp>
      <p:sp>
        <p:nvSpPr>
          <p:cNvPr id="8" name="Foliennummernplatzhalter 7"/>
          <p:cNvSpPr>
            <a:spLocks noGrp="1"/>
          </p:cNvSpPr>
          <p:nvPr>
            <p:ph type="sldNum" sz="quarter" idx="4"/>
          </p:nvPr>
        </p:nvSpPr>
        <p:spPr/>
        <p:txBody>
          <a:bodyPr/>
          <a:lstStyle/>
          <a:p>
            <a:fld id="{DC4DA7DB-533C-E24E-9B72-C33B1AB434BF}" type="slidenum">
              <a:rPr lang="de-DE" smtClean="0"/>
              <a:pPr/>
              <a:t>38</a:t>
            </a:fld>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85914"/>
            <a:ext cx="7164536" cy="862966"/>
          </a:xfrm>
        </p:spPr>
        <p:txBody>
          <a:bodyPr/>
          <a:lstStyle/>
          <a:p>
            <a:r>
              <a:rPr lang="de-CH" sz="2400" dirty="0" smtClean="0">
                <a:latin typeface="Arial" panose="020B0604020202020204" pitchFamily="34" charset="0"/>
                <a:cs typeface="Arial" panose="020B0604020202020204" pitchFamily="34" charset="0"/>
              </a:rPr>
              <a:t>Gruppenarbeit</a:t>
            </a:r>
            <a:endParaRPr lang="de-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132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latin typeface="Arial" panose="020B0604020202020204" pitchFamily="34" charset="0"/>
                <a:cs typeface="Arial" panose="020B0604020202020204" pitchFamily="34" charset="0"/>
              </a:rPr>
              <a:t>Rückblick PE2</a:t>
            </a:r>
            <a:endParaRPr lang="de-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065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6985000" cy="574024"/>
          </a:xfrm>
        </p:spPr>
        <p:txBody>
          <a:bodyPr/>
          <a:lstStyle/>
          <a:p>
            <a:r>
              <a:rPr lang="de-CH" dirty="0" smtClean="0"/>
              <a:t>Gruppenarbeit</a:t>
            </a:r>
            <a:endParaRPr lang="de-CH" dirty="0"/>
          </a:p>
        </p:txBody>
      </p:sp>
      <p:sp>
        <p:nvSpPr>
          <p:cNvPr id="3" name="Datumsplatzhalter 2"/>
          <p:cNvSpPr>
            <a:spLocks noGrp="1"/>
          </p:cNvSpPr>
          <p:nvPr>
            <p:ph type="dt" sz="half" idx="2"/>
          </p:nvPr>
        </p:nvSpPr>
        <p:spPr/>
        <p:txBody>
          <a:bodyPr/>
          <a:lstStyle/>
          <a:p>
            <a:fld id="{29AAD9D9-B8C2-4B75-8CF2-3E6CB3FD542E}" type="datetime1">
              <a:rPr lang="de-DE" smtClean="0"/>
              <a:t>26.11.2018</a:t>
            </a:fld>
            <a:endParaRPr lang="de-CH"/>
          </a:p>
        </p:txBody>
      </p:sp>
      <p:sp>
        <p:nvSpPr>
          <p:cNvPr id="8" name="Foliennummernplatzhalter 7"/>
          <p:cNvSpPr>
            <a:spLocks noGrp="1"/>
          </p:cNvSpPr>
          <p:nvPr>
            <p:ph type="sldNum" sz="quarter" idx="4"/>
          </p:nvPr>
        </p:nvSpPr>
        <p:spPr/>
        <p:txBody>
          <a:bodyPr/>
          <a:lstStyle/>
          <a:p>
            <a:fld id="{DC4DA7DB-533C-E24E-9B72-C33B1AB434BF}" type="slidenum">
              <a:rPr lang="de-DE" smtClean="0"/>
              <a:pPr/>
              <a:t>40</a:t>
            </a:fld>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3143771893"/>
              </p:ext>
            </p:extLst>
          </p:nvPr>
        </p:nvGraphicFramePr>
        <p:xfrm>
          <a:off x="457200" y="1926780"/>
          <a:ext cx="7848872" cy="3734468"/>
        </p:xfrm>
        <a:graphic>
          <a:graphicData uri="http://schemas.openxmlformats.org/drawingml/2006/table">
            <a:tbl>
              <a:tblPr>
                <a:tableStyleId>{5C22544A-7EE6-4342-B048-85BDC9FD1C3A}</a:tableStyleId>
              </a:tblPr>
              <a:tblGrid>
                <a:gridCol w="1582523"/>
                <a:gridCol w="6266349"/>
              </a:tblGrid>
              <a:tr h="845708">
                <a:tc>
                  <a:txBody>
                    <a:bodyPr/>
                    <a:lstStyle/>
                    <a:p>
                      <a:pPr marL="184150" indent="-184150">
                        <a:spcAft>
                          <a:spcPts val="0"/>
                        </a:spcAft>
                        <a:tabLst>
                          <a:tab pos="4572000" algn="l"/>
                        </a:tabLst>
                      </a:pPr>
                      <a:r>
                        <a:rPr lang="de-CH" sz="2000" dirty="0">
                          <a:effectLst/>
                          <a:latin typeface="Arial" panose="020B0604020202020204" pitchFamily="34" charset="0"/>
                          <a:cs typeface="Arial" panose="020B0604020202020204" pitchFamily="34" charset="0"/>
                        </a:rPr>
                        <a:t>1. Gruppe:</a:t>
                      </a:r>
                    </a:p>
                    <a:p>
                      <a:pPr>
                        <a:spcAft>
                          <a:spcPts val="0"/>
                        </a:spcAft>
                        <a:tabLst>
                          <a:tab pos="4572000" algn="l"/>
                        </a:tabLst>
                      </a:pPr>
                      <a:r>
                        <a:rPr lang="de-CH" sz="2000" dirty="0">
                          <a:effectLst/>
                          <a:latin typeface="Arial" panose="020B0604020202020204" pitchFamily="34" charset="0"/>
                          <a:cs typeface="Arial" panose="020B0604020202020204" pitchFamily="34" charset="0"/>
                        </a:rPr>
                        <a:t> </a:t>
                      </a:r>
                      <a:endParaRPr lang="de-CH" sz="2000" dirty="0">
                        <a:effectLst/>
                        <a:latin typeface="Arial" panose="020B0604020202020204" pitchFamily="34" charset="0"/>
                        <a:ea typeface="Times New Roman"/>
                        <a:cs typeface="Arial" panose="020B0604020202020204" pitchFamily="34" charset="0"/>
                      </a:endParaRPr>
                    </a:p>
                  </a:txBody>
                  <a:tcPr marL="44450" marR="44450" marT="0" marB="0">
                    <a:noFill/>
                  </a:tcPr>
                </a:tc>
                <a:tc>
                  <a:txBody>
                    <a:bodyPr/>
                    <a:lstStyle/>
                    <a:p>
                      <a:pPr>
                        <a:spcAft>
                          <a:spcPts val="0"/>
                        </a:spcAft>
                        <a:tabLst>
                          <a:tab pos="4572000" algn="l"/>
                        </a:tabLst>
                      </a:pPr>
                      <a:r>
                        <a:rPr lang="de-CH" sz="2000" dirty="0">
                          <a:effectLst/>
                          <a:latin typeface="Arial" panose="020B0604020202020204" pitchFamily="34" charset="0"/>
                          <a:cs typeface="Arial" panose="020B0604020202020204" pitchFamily="34" charset="0"/>
                        </a:rPr>
                        <a:t>Was hat mir in der </a:t>
                      </a:r>
                      <a:r>
                        <a:rPr lang="de-CH" sz="2000" b="1" dirty="0">
                          <a:effectLst/>
                          <a:latin typeface="Arial" panose="020B0604020202020204" pitchFamily="34" charset="0"/>
                          <a:cs typeface="Arial" panose="020B0604020202020204" pitchFamily="34" charset="0"/>
                        </a:rPr>
                        <a:t>Schule</a:t>
                      </a:r>
                      <a:r>
                        <a:rPr lang="de-CH" sz="2000" dirty="0">
                          <a:effectLst/>
                          <a:latin typeface="Arial" panose="020B0604020202020204" pitchFamily="34" charset="0"/>
                          <a:cs typeface="Arial" panose="020B0604020202020204" pitchFamily="34" charset="0"/>
                        </a:rPr>
                        <a:t> </a:t>
                      </a:r>
                      <a:r>
                        <a:rPr lang="de-CH" sz="2000" dirty="0" smtClean="0">
                          <a:effectLst/>
                          <a:latin typeface="Arial" panose="020B0604020202020204" pitchFamily="34" charset="0"/>
                          <a:cs typeface="Arial" panose="020B0604020202020204" pitchFamily="34" charset="0"/>
                        </a:rPr>
                        <a:t>nicht </a:t>
                      </a:r>
                      <a:r>
                        <a:rPr lang="de-CH" sz="2000" dirty="0">
                          <a:effectLst/>
                          <a:latin typeface="Arial" panose="020B0604020202020204" pitchFamily="34" charset="0"/>
                          <a:cs typeface="Arial" panose="020B0604020202020204" pitchFamily="34" charset="0"/>
                        </a:rPr>
                        <a:t>gefallen und was hat mir gut gefallen.</a:t>
                      </a:r>
                    </a:p>
                    <a:p>
                      <a:pPr>
                        <a:spcAft>
                          <a:spcPts val="0"/>
                        </a:spcAft>
                        <a:tabLst>
                          <a:tab pos="4572000" algn="l"/>
                        </a:tabLst>
                      </a:pPr>
                      <a:r>
                        <a:rPr lang="de-CH" sz="2000" dirty="0">
                          <a:effectLst/>
                          <a:latin typeface="Arial" panose="020B0604020202020204" pitchFamily="34" charset="0"/>
                          <a:cs typeface="Arial" panose="020B0604020202020204" pitchFamily="34" charset="0"/>
                        </a:rPr>
                        <a:t> </a:t>
                      </a:r>
                      <a:endParaRPr lang="de-CH" sz="2000" dirty="0">
                        <a:effectLst/>
                        <a:latin typeface="Arial" panose="020B0604020202020204" pitchFamily="34" charset="0"/>
                        <a:ea typeface="Times New Roman"/>
                        <a:cs typeface="Arial" panose="020B0604020202020204" pitchFamily="34" charset="0"/>
                      </a:endParaRPr>
                    </a:p>
                  </a:txBody>
                  <a:tcPr marL="44450" marR="44450" marT="0" marB="0">
                    <a:noFill/>
                  </a:tcPr>
                </a:tc>
              </a:tr>
              <a:tr h="845708">
                <a:tc>
                  <a:txBody>
                    <a:bodyPr/>
                    <a:lstStyle/>
                    <a:p>
                      <a:pPr>
                        <a:spcAft>
                          <a:spcPts val="0"/>
                        </a:spcAft>
                        <a:tabLst>
                          <a:tab pos="4572000" algn="l"/>
                        </a:tabLst>
                      </a:pPr>
                      <a:r>
                        <a:rPr lang="de-DE" sz="2000">
                          <a:effectLst/>
                          <a:latin typeface="Arial" panose="020B0604020202020204" pitchFamily="34" charset="0"/>
                          <a:cs typeface="Arial" panose="020B0604020202020204" pitchFamily="34" charset="0"/>
                        </a:rPr>
                        <a:t>2. Gruppe:</a:t>
                      </a:r>
                      <a:endParaRPr lang="de-CH" sz="2000">
                        <a:effectLst/>
                        <a:latin typeface="Arial" panose="020B0604020202020204" pitchFamily="34" charset="0"/>
                        <a:ea typeface="Times New Roman"/>
                        <a:cs typeface="Arial" panose="020B0604020202020204" pitchFamily="34" charset="0"/>
                      </a:endParaRPr>
                    </a:p>
                  </a:txBody>
                  <a:tcPr marL="44450" marR="44450" marT="0" marB="0">
                    <a:noFill/>
                  </a:tcPr>
                </a:tc>
                <a:tc>
                  <a:txBody>
                    <a:bodyPr/>
                    <a:lstStyle/>
                    <a:p>
                      <a:pPr>
                        <a:spcAft>
                          <a:spcPts val="0"/>
                        </a:spcAft>
                        <a:tabLst>
                          <a:tab pos="4572000" algn="l"/>
                        </a:tabLst>
                      </a:pPr>
                      <a:r>
                        <a:rPr lang="de-CH" sz="2000" dirty="0">
                          <a:effectLst/>
                          <a:latin typeface="Arial" panose="020B0604020202020204" pitchFamily="34" charset="0"/>
                          <a:cs typeface="Arial" panose="020B0604020202020204" pitchFamily="34" charset="0"/>
                        </a:rPr>
                        <a:t>Was hat mir im </a:t>
                      </a:r>
                      <a:r>
                        <a:rPr lang="de-CH" sz="2000" b="1" dirty="0">
                          <a:effectLst/>
                          <a:latin typeface="Arial" panose="020B0604020202020204" pitchFamily="34" charset="0"/>
                          <a:cs typeface="Arial" panose="020B0604020202020204" pitchFamily="34" charset="0"/>
                        </a:rPr>
                        <a:t>Lehrbetrieb</a:t>
                      </a:r>
                      <a:r>
                        <a:rPr lang="de-CH" sz="2000" dirty="0">
                          <a:effectLst/>
                          <a:latin typeface="Arial" panose="020B0604020202020204" pitchFamily="34" charset="0"/>
                          <a:cs typeface="Arial" panose="020B0604020202020204" pitchFamily="34" charset="0"/>
                        </a:rPr>
                        <a:t> </a:t>
                      </a:r>
                      <a:r>
                        <a:rPr lang="de-CH" sz="2000" dirty="0" smtClean="0">
                          <a:effectLst/>
                          <a:latin typeface="Arial" panose="020B0604020202020204" pitchFamily="34" charset="0"/>
                          <a:cs typeface="Arial" panose="020B0604020202020204" pitchFamily="34" charset="0"/>
                        </a:rPr>
                        <a:t>nicht </a:t>
                      </a:r>
                      <a:r>
                        <a:rPr lang="de-CH" sz="2000" dirty="0">
                          <a:effectLst/>
                          <a:latin typeface="Arial" panose="020B0604020202020204" pitchFamily="34" charset="0"/>
                          <a:cs typeface="Arial" panose="020B0604020202020204" pitchFamily="34" charset="0"/>
                        </a:rPr>
                        <a:t>gefallen und was hat mir gut gefallen.</a:t>
                      </a:r>
                    </a:p>
                    <a:p>
                      <a:pPr>
                        <a:spcAft>
                          <a:spcPts val="0"/>
                        </a:spcAft>
                        <a:tabLst>
                          <a:tab pos="4572000" algn="l"/>
                        </a:tabLst>
                      </a:pPr>
                      <a:r>
                        <a:rPr lang="de-CH" sz="2000" dirty="0">
                          <a:effectLst/>
                          <a:latin typeface="Arial" panose="020B0604020202020204" pitchFamily="34" charset="0"/>
                          <a:cs typeface="Arial" panose="020B0604020202020204" pitchFamily="34" charset="0"/>
                        </a:rPr>
                        <a:t> </a:t>
                      </a:r>
                      <a:endParaRPr lang="de-CH" sz="2000" dirty="0">
                        <a:effectLst/>
                        <a:latin typeface="Arial" panose="020B0604020202020204" pitchFamily="34" charset="0"/>
                        <a:ea typeface="Times New Roman"/>
                        <a:cs typeface="Arial" panose="020B0604020202020204" pitchFamily="34" charset="0"/>
                      </a:endParaRPr>
                    </a:p>
                  </a:txBody>
                  <a:tcPr marL="44450" marR="44450" marT="0" marB="0">
                    <a:noFill/>
                  </a:tcPr>
                </a:tc>
              </a:tr>
              <a:tr h="845708">
                <a:tc>
                  <a:txBody>
                    <a:bodyPr/>
                    <a:lstStyle/>
                    <a:p>
                      <a:pPr>
                        <a:spcAft>
                          <a:spcPts val="0"/>
                        </a:spcAft>
                        <a:tabLst>
                          <a:tab pos="4572000" algn="l"/>
                        </a:tabLst>
                      </a:pPr>
                      <a:r>
                        <a:rPr lang="de-DE" sz="2000">
                          <a:effectLst/>
                          <a:latin typeface="Arial" panose="020B0604020202020204" pitchFamily="34" charset="0"/>
                          <a:cs typeface="Arial" panose="020B0604020202020204" pitchFamily="34" charset="0"/>
                        </a:rPr>
                        <a:t>3. Gruppe:</a:t>
                      </a:r>
                      <a:endParaRPr lang="de-CH" sz="2000">
                        <a:effectLst/>
                        <a:latin typeface="Arial" panose="020B0604020202020204" pitchFamily="34" charset="0"/>
                        <a:ea typeface="Times New Roman"/>
                        <a:cs typeface="Arial" panose="020B0604020202020204" pitchFamily="34" charset="0"/>
                      </a:endParaRPr>
                    </a:p>
                  </a:txBody>
                  <a:tcPr marL="44450" marR="44450" marT="0" marB="0">
                    <a:noFill/>
                  </a:tcPr>
                </a:tc>
                <a:tc>
                  <a:txBody>
                    <a:bodyPr/>
                    <a:lstStyle/>
                    <a:p>
                      <a:pPr>
                        <a:spcAft>
                          <a:spcPts val="0"/>
                        </a:spcAft>
                        <a:tabLst>
                          <a:tab pos="4572000" algn="l"/>
                        </a:tabLst>
                      </a:pPr>
                      <a:r>
                        <a:rPr lang="de-CH" sz="2000" dirty="0">
                          <a:effectLst/>
                          <a:latin typeface="Arial" panose="020B0604020202020204" pitchFamily="34" charset="0"/>
                          <a:cs typeface="Arial" panose="020B0604020202020204" pitchFamily="34" charset="0"/>
                        </a:rPr>
                        <a:t>Was hat mir im </a:t>
                      </a:r>
                      <a:r>
                        <a:rPr lang="de-CH" sz="2000" b="1" dirty="0">
                          <a:effectLst/>
                          <a:latin typeface="Arial" panose="020B0604020202020204" pitchFamily="34" charset="0"/>
                          <a:cs typeface="Arial" panose="020B0604020202020204" pitchFamily="34" charset="0"/>
                        </a:rPr>
                        <a:t>ÜK</a:t>
                      </a:r>
                      <a:r>
                        <a:rPr lang="de-CH" sz="2000" dirty="0">
                          <a:effectLst/>
                          <a:latin typeface="Arial" panose="020B0604020202020204" pitchFamily="34" charset="0"/>
                          <a:cs typeface="Arial" panose="020B0604020202020204" pitchFamily="34" charset="0"/>
                        </a:rPr>
                        <a:t> (ohne Branchenkundemodule) </a:t>
                      </a:r>
                      <a:r>
                        <a:rPr lang="de-CH" sz="2000" dirty="0" smtClean="0">
                          <a:effectLst/>
                          <a:latin typeface="Arial" panose="020B0604020202020204" pitchFamily="34" charset="0"/>
                          <a:cs typeface="Arial" panose="020B0604020202020204" pitchFamily="34" charset="0"/>
                        </a:rPr>
                        <a:t> </a:t>
                      </a:r>
                      <a:r>
                        <a:rPr lang="de-CH" sz="2000" dirty="0">
                          <a:effectLst/>
                          <a:latin typeface="Arial" panose="020B0604020202020204" pitchFamily="34" charset="0"/>
                          <a:cs typeface="Arial" panose="020B0604020202020204" pitchFamily="34" charset="0"/>
                        </a:rPr>
                        <a:t>nicht gefallen und was hat mir gut gefallen.</a:t>
                      </a:r>
                    </a:p>
                    <a:p>
                      <a:pPr>
                        <a:spcAft>
                          <a:spcPts val="0"/>
                        </a:spcAft>
                        <a:tabLst>
                          <a:tab pos="4572000" algn="l"/>
                        </a:tabLst>
                      </a:pPr>
                      <a:r>
                        <a:rPr lang="de-CH" sz="2000" dirty="0">
                          <a:effectLst/>
                          <a:latin typeface="Arial" panose="020B0604020202020204" pitchFamily="34" charset="0"/>
                          <a:cs typeface="Arial" panose="020B0604020202020204" pitchFamily="34" charset="0"/>
                        </a:rPr>
                        <a:t> </a:t>
                      </a:r>
                      <a:endParaRPr lang="de-CH" sz="2000" dirty="0">
                        <a:effectLst/>
                        <a:latin typeface="Arial" panose="020B0604020202020204" pitchFamily="34" charset="0"/>
                        <a:ea typeface="Times New Roman"/>
                        <a:cs typeface="Arial" panose="020B0604020202020204" pitchFamily="34" charset="0"/>
                      </a:endParaRPr>
                    </a:p>
                  </a:txBody>
                  <a:tcPr marL="44450" marR="44450" marT="0" marB="0">
                    <a:noFill/>
                  </a:tcPr>
                </a:tc>
              </a:tr>
              <a:tr h="991268">
                <a:tc>
                  <a:txBody>
                    <a:bodyPr/>
                    <a:lstStyle/>
                    <a:p>
                      <a:pPr>
                        <a:spcAft>
                          <a:spcPts val="0"/>
                        </a:spcAft>
                        <a:tabLst>
                          <a:tab pos="4572000" algn="l"/>
                        </a:tabLst>
                      </a:pPr>
                      <a:r>
                        <a:rPr lang="de-DE" sz="2000" dirty="0">
                          <a:effectLst/>
                          <a:latin typeface="Arial" panose="020B0604020202020204" pitchFamily="34" charset="0"/>
                          <a:cs typeface="Arial" panose="020B0604020202020204" pitchFamily="34" charset="0"/>
                        </a:rPr>
                        <a:t>4. Gruppe:</a:t>
                      </a:r>
                      <a:endParaRPr lang="de-CH" sz="2000" dirty="0">
                        <a:effectLst/>
                        <a:latin typeface="Arial" panose="020B0604020202020204" pitchFamily="34" charset="0"/>
                        <a:ea typeface="Times New Roman"/>
                        <a:cs typeface="Arial" panose="020B0604020202020204" pitchFamily="34" charset="0"/>
                      </a:endParaRPr>
                    </a:p>
                  </a:txBody>
                  <a:tcPr marL="44450" marR="44450" marT="0" marB="0">
                    <a:noFill/>
                  </a:tcPr>
                </a:tc>
                <a:tc>
                  <a:txBody>
                    <a:bodyPr/>
                    <a:lstStyle/>
                    <a:p>
                      <a:pPr>
                        <a:spcAft>
                          <a:spcPts val="0"/>
                        </a:spcAft>
                        <a:tabLst>
                          <a:tab pos="4572000" algn="l"/>
                        </a:tabLst>
                      </a:pPr>
                      <a:r>
                        <a:rPr lang="de-CH" sz="2000" dirty="0">
                          <a:effectLst/>
                          <a:latin typeface="Arial" panose="020B0604020202020204" pitchFamily="34" charset="0"/>
                          <a:cs typeface="Arial" panose="020B0604020202020204" pitchFamily="34" charset="0"/>
                        </a:rPr>
                        <a:t>Was hat mir in den </a:t>
                      </a:r>
                      <a:r>
                        <a:rPr lang="de-CH" sz="2000" b="1" dirty="0" smtClean="0">
                          <a:effectLst/>
                          <a:latin typeface="Arial" panose="020B0604020202020204" pitchFamily="34" charset="0"/>
                          <a:cs typeface="Arial" panose="020B0604020202020204" pitchFamily="34" charset="0"/>
                        </a:rPr>
                        <a:t>Fachunterricht-Modulen</a:t>
                      </a:r>
                      <a:r>
                        <a:rPr lang="de-CH" sz="2000" dirty="0" smtClean="0">
                          <a:effectLst/>
                          <a:latin typeface="Arial" panose="020B0604020202020204" pitchFamily="34" charset="0"/>
                          <a:cs typeface="Arial" panose="020B0604020202020204" pitchFamily="34" charset="0"/>
                        </a:rPr>
                        <a:t> nicht </a:t>
                      </a:r>
                      <a:r>
                        <a:rPr lang="de-CH" sz="2000" dirty="0">
                          <a:effectLst/>
                          <a:latin typeface="Arial" panose="020B0604020202020204" pitchFamily="34" charset="0"/>
                          <a:cs typeface="Arial" panose="020B0604020202020204" pitchFamily="34" charset="0"/>
                        </a:rPr>
                        <a:t>gefallen und was hat mir gut gefallen</a:t>
                      </a:r>
                      <a:r>
                        <a:rPr lang="de-CH" sz="2000" dirty="0" smtClean="0">
                          <a:effectLst/>
                          <a:latin typeface="Arial" panose="020B0604020202020204" pitchFamily="34" charset="0"/>
                          <a:cs typeface="Arial" panose="020B0604020202020204" pitchFamily="34" charset="0"/>
                        </a:rPr>
                        <a:t>.</a:t>
                      </a:r>
                      <a:endParaRPr lang="de-CH" sz="2000" dirty="0">
                        <a:effectLst/>
                        <a:latin typeface="Arial" panose="020B0604020202020204" pitchFamily="34" charset="0"/>
                        <a:cs typeface="Arial" panose="020B0604020202020204" pitchFamily="34" charset="0"/>
                      </a:endParaRPr>
                    </a:p>
                  </a:txBody>
                  <a:tcPr marL="44450" marR="44450" marT="0" marB="0">
                    <a:noFill/>
                  </a:tcPr>
                </a:tc>
              </a:tr>
            </a:tbl>
          </a:graphicData>
        </a:graphic>
      </p:graphicFrame>
      <p:sp>
        <p:nvSpPr>
          <p:cNvPr id="6" name="Rechteck 5"/>
          <p:cNvSpPr/>
          <p:nvPr/>
        </p:nvSpPr>
        <p:spPr>
          <a:xfrm>
            <a:off x="395536" y="5661248"/>
            <a:ext cx="7056784" cy="400110"/>
          </a:xfrm>
          <a:prstGeom prst="rect">
            <a:avLst/>
          </a:prstGeom>
        </p:spPr>
        <p:txBody>
          <a:bodyPr wrap="square">
            <a:spAutoFit/>
          </a:bodyPr>
          <a:lstStyle/>
          <a:p>
            <a:pPr>
              <a:buNone/>
            </a:pPr>
            <a:r>
              <a:rPr lang="de-CH" sz="2000" dirty="0">
                <a:latin typeface="Arial" panose="020B0604020202020204" pitchFamily="34" charset="0"/>
                <a:cs typeface="Arial" panose="020B0604020202020204" pitchFamily="34" charset="0"/>
              </a:rPr>
              <a:t>Vorbereitung: 25 Minuten (ohne Präsentation)</a:t>
            </a:r>
          </a:p>
        </p:txBody>
      </p:sp>
    </p:spTree>
    <p:extLst>
      <p:ext uri="{BB962C8B-B14F-4D97-AF65-F5344CB8AC3E}">
        <p14:creationId xmlns:p14="http://schemas.microsoft.com/office/powerpoint/2010/main" val="4282095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85914"/>
            <a:ext cx="7164536" cy="862966"/>
          </a:xfrm>
        </p:spPr>
        <p:txBody>
          <a:bodyPr/>
          <a:lstStyle/>
          <a:p>
            <a:r>
              <a:rPr lang="de-CH" sz="2400" dirty="0" smtClean="0">
                <a:latin typeface="Arial" panose="020B0604020202020204" pitchFamily="34" charset="0"/>
                <a:cs typeface="Arial" panose="020B0604020202020204" pitchFamily="34" charset="0"/>
              </a:rPr>
              <a:t>Berufspraxis mündlich</a:t>
            </a:r>
            <a:endParaRPr lang="de-CH"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156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124744"/>
            <a:ext cx="6985000" cy="862966"/>
          </a:xfrm>
        </p:spPr>
        <p:txBody>
          <a:bodyPr>
            <a:normAutofit/>
          </a:bodyPr>
          <a:lstStyle/>
          <a:p>
            <a:r>
              <a:rPr lang="de-CH" sz="2400" dirty="0" smtClean="0"/>
              <a:t>Gewichtung des betrieblichen Qualifikationsverfahrens</a:t>
            </a:r>
            <a:endParaRPr lang="de-CH" sz="2400"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19278028"/>
              </p:ext>
            </p:extLst>
          </p:nvPr>
        </p:nvGraphicFramePr>
        <p:xfrm>
          <a:off x="457200" y="185536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5508104" y="3347700"/>
            <a:ext cx="710451" cy="369332"/>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25 %</a:t>
            </a:r>
            <a:endParaRPr lang="de-CH" dirty="0">
              <a:latin typeface="Arial" panose="020B0604020202020204" pitchFamily="34" charset="0"/>
              <a:cs typeface="Arial" panose="020B0604020202020204" pitchFamily="34" charset="0"/>
            </a:endParaRPr>
          </a:p>
        </p:txBody>
      </p:sp>
      <p:sp>
        <p:nvSpPr>
          <p:cNvPr id="10" name="Textfeld 9"/>
          <p:cNvSpPr txBox="1"/>
          <p:nvPr/>
        </p:nvSpPr>
        <p:spPr>
          <a:xfrm>
            <a:off x="5508104" y="4571836"/>
            <a:ext cx="710451" cy="369332"/>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25 %</a:t>
            </a:r>
            <a:endParaRPr lang="de-CH" dirty="0">
              <a:latin typeface="Arial" panose="020B0604020202020204" pitchFamily="34" charset="0"/>
              <a:cs typeface="Arial" panose="020B0604020202020204" pitchFamily="34" charset="0"/>
            </a:endParaRPr>
          </a:p>
        </p:txBody>
      </p:sp>
      <p:sp>
        <p:nvSpPr>
          <p:cNvPr id="11" name="Textfeld 10"/>
          <p:cNvSpPr txBox="1"/>
          <p:nvPr/>
        </p:nvSpPr>
        <p:spPr>
          <a:xfrm>
            <a:off x="5508104" y="5723964"/>
            <a:ext cx="710451" cy="369332"/>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50 %</a:t>
            </a:r>
            <a:endParaRPr lang="de-CH" dirty="0">
              <a:latin typeface="Arial" panose="020B0604020202020204" pitchFamily="34" charset="0"/>
              <a:cs typeface="Arial" panose="020B0604020202020204" pitchFamily="34" charset="0"/>
            </a:endParaRPr>
          </a:p>
        </p:txBody>
      </p:sp>
      <p:sp>
        <p:nvSpPr>
          <p:cNvPr id="12" name="Ellipse 11"/>
          <p:cNvSpPr/>
          <p:nvPr/>
        </p:nvSpPr>
        <p:spPr>
          <a:xfrm>
            <a:off x="1907704" y="4077072"/>
            <a:ext cx="5616624"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29416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2400" dirty="0" err="1" smtClean="0"/>
              <a:t>Bestehensnorm</a:t>
            </a:r>
            <a:r>
              <a:rPr lang="de-CH" sz="2400" dirty="0" smtClean="0"/>
              <a:t> (betrieblicher Teil)</a:t>
            </a:r>
            <a:endParaRPr lang="de-CH" sz="2400" dirty="0"/>
          </a:p>
        </p:txBody>
      </p:sp>
      <p:sp>
        <p:nvSpPr>
          <p:cNvPr id="18" name="Textfeld 17"/>
          <p:cNvSpPr txBox="1"/>
          <p:nvPr/>
        </p:nvSpPr>
        <p:spPr>
          <a:xfrm>
            <a:off x="971600" y="1916832"/>
            <a:ext cx="4262705" cy="369332"/>
          </a:xfrm>
          <a:prstGeom prst="rect">
            <a:avLst/>
          </a:prstGeom>
          <a:noFill/>
        </p:spPr>
        <p:txBody>
          <a:bodyPr wrap="none" rtlCol="0">
            <a:spAutoFit/>
          </a:bodyPr>
          <a:lstStyle/>
          <a:p>
            <a:r>
              <a:rPr lang="de-CH" dirty="0" err="1" smtClean="0">
                <a:latin typeface="Arial" panose="020B0604020202020204" pitchFamily="34" charset="0"/>
                <a:cs typeface="Arial" panose="020B0604020202020204" pitchFamily="34" charset="0"/>
              </a:rPr>
              <a:t>Fachnote</a:t>
            </a:r>
            <a:r>
              <a:rPr lang="de-CH" dirty="0" smtClean="0">
                <a:latin typeface="Arial" panose="020B0604020202020204" pitchFamily="34" charset="0"/>
                <a:cs typeface="Arial" panose="020B0604020202020204" pitchFamily="34" charset="0"/>
              </a:rPr>
              <a:t>: Berufspraxis schriftlich (25%)</a:t>
            </a:r>
            <a:endParaRPr lang="de-CH" dirty="0">
              <a:latin typeface="Arial" panose="020B0604020202020204" pitchFamily="34" charset="0"/>
              <a:cs typeface="Arial" panose="020B0604020202020204" pitchFamily="34" charset="0"/>
            </a:endParaRPr>
          </a:p>
        </p:txBody>
      </p:sp>
      <p:sp>
        <p:nvSpPr>
          <p:cNvPr id="19" name="Textfeld 18"/>
          <p:cNvSpPr txBox="1"/>
          <p:nvPr/>
        </p:nvSpPr>
        <p:spPr>
          <a:xfrm>
            <a:off x="971600" y="2420888"/>
            <a:ext cx="4288353" cy="369332"/>
          </a:xfrm>
          <a:prstGeom prst="rect">
            <a:avLst/>
          </a:prstGeom>
          <a:noFill/>
        </p:spPr>
        <p:txBody>
          <a:bodyPr wrap="none" rtlCol="0">
            <a:spAutoFit/>
          </a:bodyPr>
          <a:lstStyle/>
          <a:p>
            <a:r>
              <a:rPr lang="de-CH" dirty="0" err="1" smtClean="0">
                <a:latin typeface="Arial" panose="020B0604020202020204" pitchFamily="34" charset="0"/>
                <a:cs typeface="Arial" panose="020B0604020202020204" pitchFamily="34" charset="0"/>
              </a:rPr>
              <a:t>Fachnote</a:t>
            </a:r>
            <a:r>
              <a:rPr lang="de-CH" dirty="0" smtClean="0">
                <a:latin typeface="Arial" panose="020B0604020202020204" pitchFamily="34" charset="0"/>
                <a:cs typeface="Arial" panose="020B0604020202020204" pitchFamily="34" charset="0"/>
              </a:rPr>
              <a:t>:  Berufspraxis mündlich (25%)</a:t>
            </a:r>
            <a:endParaRPr lang="de-CH" dirty="0">
              <a:latin typeface="Arial" panose="020B0604020202020204" pitchFamily="34" charset="0"/>
              <a:cs typeface="Arial" panose="020B0604020202020204" pitchFamily="34" charset="0"/>
            </a:endParaRPr>
          </a:p>
        </p:txBody>
      </p:sp>
      <p:sp>
        <p:nvSpPr>
          <p:cNvPr id="20" name="Textfeld 19"/>
          <p:cNvSpPr txBox="1"/>
          <p:nvPr/>
        </p:nvSpPr>
        <p:spPr>
          <a:xfrm>
            <a:off x="971600" y="2924944"/>
            <a:ext cx="7808612" cy="369332"/>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Erfahrungsnote: auf halbe Note gerundetes Mittel von 6 ALS + 2PE (50%)</a:t>
            </a:r>
            <a:endParaRPr lang="de-CH" dirty="0">
              <a:latin typeface="Arial" panose="020B0604020202020204" pitchFamily="34" charset="0"/>
              <a:cs typeface="Arial" panose="020B0604020202020204" pitchFamily="34" charset="0"/>
            </a:endParaRPr>
          </a:p>
        </p:txBody>
      </p:sp>
      <p:cxnSp>
        <p:nvCxnSpPr>
          <p:cNvPr id="13" name="Gerade Verbindung 12"/>
          <p:cNvCxnSpPr/>
          <p:nvPr/>
        </p:nvCxnSpPr>
        <p:spPr>
          <a:xfrm>
            <a:off x="971600" y="3501008"/>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971599" y="3789040"/>
            <a:ext cx="7920881" cy="646331"/>
          </a:xfrm>
          <a:prstGeom prst="rect">
            <a:avLst/>
          </a:prstGeom>
          <a:noFill/>
        </p:spPr>
        <p:txBody>
          <a:bodyPr wrap="square" rtlCol="0">
            <a:spAutoFit/>
          </a:bodyPr>
          <a:lstStyle/>
          <a:p>
            <a:r>
              <a:rPr lang="de-CH" dirty="0" smtClean="0">
                <a:latin typeface="Arial" panose="020B0604020202020204" pitchFamily="34" charset="0"/>
                <a:cs typeface="Arial" panose="020B0604020202020204" pitchFamily="34" charset="0"/>
              </a:rPr>
              <a:t>Note: Auf eine Dezimalstelle gerundetes Mittel der 3 Noten</a:t>
            </a:r>
          </a:p>
          <a:p>
            <a:endParaRPr lang="de-CH" dirty="0" smtClean="0"/>
          </a:p>
        </p:txBody>
      </p:sp>
      <p:sp>
        <p:nvSpPr>
          <p:cNvPr id="29" name="Textfeld 28"/>
          <p:cNvSpPr txBox="1"/>
          <p:nvPr/>
        </p:nvSpPr>
        <p:spPr>
          <a:xfrm>
            <a:off x="899592" y="4869160"/>
            <a:ext cx="5378395" cy="923330"/>
          </a:xfrm>
          <a:prstGeom prst="rect">
            <a:avLst/>
          </a:prstGeom>
          <a:noFill/>
        </p:spPr>
        <p:txBody>
          <a:bodyPr wrap="none" rtlCol="0">
            <a:spAutoFit/>
          </a:bodyPr>
          <a:lstStyle/>
          <a:p>
            <a:r>
              <a:rPr lang="de-CH" dirty="0" smtClean="0">
                <a:latin typeface="Arial" panose="020B0604020202020204" pitchFamily="34" charset="0"/>
                <a:cs typeface="Arial" panose="020B0604020202020204" pitchFamily="34" charset="0"/>
              </a:rPr>
              <a:t>Bestanden, wenn die Note 4.0 oder höher ist,</a:t>
            </a:r>
          </a:p>
          <a:p>
            <a:r>
              <a:rPr lang="de-CH" dirty="0" smtClean="0">
                <a:latin typeface="Arial" panose="020B0604020202020204" pitchFamily="34" charset="0"/>
                <a:cs typeface="Arial" panose="020B0604020202020204" pitchFamily="34" charset="0"/>
              </a:rPr>
              <a:t>nicht mehr als eine </a:t>
            </a:r>
            <a:r>
              <a:rPr lang="de-CH" dirty="0" err="1" smtClean="0">
                <a:latin typeface="Arial" panose="020B0604020202020204" pitchFamily="34" charset="0"/>
                <a:cs typeface="Arial" panose="020B0604020202020204" pitchFamily="34" charset="0"/>
              </a:rPr>
              <a:t>Fachnote</a:t>
            </a:r>
            <a:r>
              <a:rPr lang="de-CH" dirty="0" smtClean="0">
                <a:latin typeface="Arial" panose="020B0604020202020204" pitchFamily="34" charset="0"/>
                <a:cs typeface="Arial" panose="020B0604020202020204" pitchFamily="34" charset="0"/>
              </a:rPr>
              <a:t> ungenügend ist,</a:t>
            </a:r>
          </a:p>
          <a:p>
            <a:r>
              <a:rPr lang="de-CH" dirty="0" smtClean="0">
                <a:latin typeface="Arial" panose="020B0604020202020204" pitchFamily="34" charset="0"/>
                <a:cs typeface="Arial" panose="020B0604020202020204" pitchFamily="34" charset="0"/>
              </a:rPr>
              <a:t>und keine </a:t>
            </a:r>
            <a:r>
              <a:rPr lang="de-CH" dirty="0" err="1" smtClean="0">
                <a:latin typeface="Arial" panose="020B0604020202020204" pitchFamily="34" charset="0"/>
                <a:cs typeface="Arial" panose="020B0604020202020204" pitchFamily="34" charset="0"/>
              </a:rPr>
              <a:t>Fachnote</a:t>
            </a:r>
            <a:r>
              <a:rPr lang="de-CH" dirty="0" smtClean="0">
                <a:latin typeface="Arial" panose="020B0604020202020204" pitchFamily="34" charset="0"/>
                <a:cs typeface="Arial" panose="020B0604020202020204" pitchFamily="34" charset="0"/>
              </a:rPr>
              <a:t>/Erfahrungsnote unter 3.0 liegt.</a:t>
            </a:r>
            <a:endParaRPr lang="de-CH" dirty="0">
              <a:latin typeface="Arial" panose="020B0604020202020204" pitchFamily="34" charset="0"/>
              <a:cs typeface="Arial" panose="020B0604020202020204" pitchFamily="34" charset="0"/>
            </a:endParaRPr>
          </a:p>
        </p:txBody>
      </p:sp>
      <p:cxnSp>
        <p:nvCxnSpPr>
          <p:cNvPr id="17" name="Gerade Verbindung 16"/>
          <p:cNvCxnSpPr/>
          <p:nvPr/>
        </p:nvCxnSpPr>
        <p:spPr>
          <a:xfrm>
            <a:off x="971600" y="4365104"/>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971600" y="4509120"/>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2452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400" dirty="0" smtClean="0"/>
              <a:t>Berufspraxis mündlich</a:t>
            </a:r>
            <a:endParaRPr lang="de-CH" sz="2400" dirty="0"/>
          </a:p>
        </p:txBody>
      </p:sp>
      <p:pic>
        <p:nvPicPr>
          <p:cNvPr id="2050" name="Picture 2"/>
          <p:cNvPicPr>
            <a:picLocks noChangeAspect="1" noChangeArrowheads="1"/>
          </p:cNvPicPr>
          <p:nvPr/>
        </p:nvPicPr>
        <p:blipFill>
          <a:blip r:embed="rId3" cstate="print"/>
          <a:srcRect/>
          <a:stretch>
            <a:fillRect/>
          </a:stretch>
        </p:blipFill>
        <p:spPr bwMode="auto">
          <a:xfrm>
            <a:off x="251520" y="1700808"/>
            <a:ext cx="8892480" cy="2491349"/>
          </a:xfrm>
          <a:prstGeom prst="rect">
            <a:avLst/>
          </a:prstGeom>
          <a:noFill/>
          <a:ln w="9525">
            <a:noFill/>
            <a:miter lim="800000"/>
            <a:headEnd/>
            <a:tailEnd/>
          </a:ln>
        </p:spPr>
      </p:pic>
      <p:sp>
        <p:nvSpPr>
          <p:cNvPr id="6" name="Ellipse 5"/>
          <p:cNvSpPr/>
          <p:nvPr/>
        </p:nvSpPr>
        <p:spPr>
          <a:xfrm>
            <a:off x="7668344" y="3068960"/>
            <a:ext cx="158417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40256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179512" y="836712"/>
            <a:ext cx="2808312" cy="861774"/>
          </a:xfrm>
          <a:prstGeom prst="rect">
            <a:avLst/>
          </a:prstGeom>
          <a:solidFill>
            <a:schemeClr val="tx2">
              <a:lumMod val="40000"/>
              <a:lumOff val="60000"/>
            </a:schemeClr>
          </a:solidFill>
        </p:spPr>
        <p:txBody>
          <a:bodyPr wrap="square" rtlCol="0">
            <a:spAutoFit/>
          </a:bodyPr>
          <a:lstStyle/>
          <a:p>
            <a:r>
              <a:rPr lang="de-CH" sz="1600" dirty="0" smtClean="0">
                <a:latin typeface="Arial" panose="020B0604020202020204" pitchFamily="34" charset="0"/>
                <a:cs typeface="Arial" panose="020B0604020202020204" pitchFamily="34" charset="0"/>
              </a:rPr>
              <a:t>Wegleitung zum </a:t>
            </a:r>
          </a:p>
          <a:p>
            <a:r>
              <a:rPr lang="de-CH" sz="1600" dirty="0" smtClean="0">
                <a:latin typeface="Arial" panose="020B0604020202020204" pitchFamily="34" charset="0"/>
                <a:cs typeface="Arial" panose="020B0604020202020204" pitchFamily="34" charset="0"/>
              </a:rPr>
              <a:t>betrieblichen </a:t>
            </a:r>
          </a:p>
          <a:p>
            <a:r>
              <a:rPr lang="de-CH" sz="1600" dirty="0" smtClean="0">
                <a:latin typeface="Arial" panose="020B0604020202020204" pitchFamily="34" charset="0"/>
                <a:cs typeface="Arial" panose="020B0604020202020204" pitchFamily="34" charset="0"/>
              </a:rPr>
              <a:t>Qualifikationsverfahren</a:t>
            </a:r>
            <a:endParaRPr lang="de-CH" sz="1600" dirty="0">
              <a:latin typeface="Arial" panose="020B0604020202020204" pitchFamily="34" charset="0"/>
              <a:cs typeface="Arial" panose="020B0604020202020204" pitchFamily="34" charset="0"/>
            </a:endParaRPr>
          </a:p>
        </p:txBody>
      </p:sp>
      <p:sp>
        <p:nvSpPr>
          <p:cNvPr id="6" name="Textfeld 5"/>
          <p:cNvSpPr txBox="1"/>
          <p:nvPr/>
        </p:nvSpPr>
        <p:spPr>
          <a:xfrm>
            <a:off x="179512" y="1844824"/>
            <a:ext cx="2794226" cy="830997"/>
          </a:xfrm>
          <a:prstGeom prst="rect">
            <a:avLst/>
          </a:prstGeom>
          <a:solidFill>
            <a:schemeClr val="tx2">
              <a:lumMod val="40000"/>
              <a:lumOff val="60000"/>
            </a:schemeClr>
          </a:solidFill>
        </p:spPr>
        <p:txBody>
          <a:bodyPr wrap="none" rtlCol="0">
            <a:spAutoFit/>
          </a:bodyPr>
          <a:lstStyle/>
          <a:p>
            <a:r>
              <a:rPr lang="de-CH" sz="1600" dirty="0" smtClean="0">
                <a:latin typeface="Arial" panose="020B0604020202020204" pitchFamily="34" charset="0"/>
                <a:cs typeface="Arial" panose="020B0604020202020204" pitchFamily="34" charset="0"/>
              </a:rPr>
              <a:t>Praxisbericht gibt Einsicht</a:t>
            </a:r>
          </a:p>
          <a:p>
            <a:r>
              <a:rPr lang="de-CH" sz="1600" dirty="0" smtClean="0">
                <a:latin typeface="Arial" panose="020B0604020202020204" pitchFamily="34" charset="0"/>
                <a:cs typeface="Arial" panose="020B0604020202020204" pitchFamily="34" charset="0"/>
              </a:rPr>
              <a:t>in die praktische Ausbildung </a:t>
            </a:r>
          </a:p>
          <a:p>
            <a:r>
              <a:rPr lang="de-CH" sz="1600" dirty="0" smtClean="0">
                <a:latin typeface="Arial" panose="020B0604020202020204" pitchFamily="34" charset="0"/>
                <a:cs typeface="Arial" panose="020B0604020202020204" pitchFamily="34" charset="0"/>
              </a:rPr>
              <a:t>der Lernenden</a:t>
            </a:r>
            <a:endParaRPr lang="de-CH" sz="1600" dirty="0">
              <a:latin typeface="Arial" panose="020B0604020202020204" pitchFamily="34" charset="0"/>
              <a:cs typeface="Arial" panose="020B0604020202020204" pitchFamily="34" charset="0"/>
            </a:endParaRPr>
          </a:p>
        </p:txBody>
      </p:sp>
      <p:sp>
        <p:nvSpPr>
          <p:cNvPr id="7" name="Textfeld 6"/>
          <p:cNvSpPr txBox="1"/>
          <p:nvPr/>
        </p:nvSpPr>
        <p:spPr>
          <a:xfrm>
            <a:off x="179512" y="2780928"/>
            <a:ext cx="2808312" cy="584775"/>
          </a:xfrm>
          <a:prstGeom prst="rect">
            <a:avLst/>
          </a:prstGeom>
          <a:solidFill>
            <a:schemeClr val="tx2">
              <a:lumMod val="40000"/>
              <a:lumOff val="60000"/>
            </a:schemeClr>
          </a:solidFill>
        </p:spPr>
        <p:txBody>
          <a:bodyPr wrap="square" rtlCol="0">
            <a:spAutoFit/>
          </a:bodyPr>
          <a:lstStyle/>
          <a:p>
            <a:r>
              <a:rPr lang="de-CH" sz="1600" b="1" dirty="0" smtClean="0">
                <a:latin typeface="Arial" panose="020B0604020202020204" pitchFamily="34" charset="0"/>
                <a:cs typeface="Arial" panose="020B0604020202020204" pitchFamily="34" charset="0"/>
              </a:rPr>
              <a:t>Ausbildungsprogramm</a:t>
            </a:r>
            <a:r>
              <a:rPr lang="de-CH" sz="1600" dirty="0" smtClean="0">
                <a:latin typeface="Arial" panose="020B0604020202020204" pitchFamily="34" charset="0"/>
                <a:cs typeface="Arial" panose="020B0604020202020204" pitchFamily="34" charset="0"/>
              </a:rPr>
              <a:t> mit</a:t>
            </a:r>
          </a:p>
          <a:p>
            <a:r>
              <a:rPr lang="de-CH" sz="1600" dirty="0" smtClean="0">
                <a:latin typeface="Arial" panose="020B0604020202020204" pitchFamily="34" charset="0"/>
                <a:cs typeface="Arial" panose="020B0604020202020204" pitchFamily="34" charset="0"/>
              </a:rPr>
              <a:t>Praxisbericht einreichen</a:t>
            </a:r>
            <a:endParaRPr lang="de-CH" sz="1600" dirty="0">
              <a:latin typeface="Arial" panose="020B0604020202020204" pitchFamily="34" charset="0"/>
              <a:cs typeface="Arial" panose="020B0604020202020204" pitchFamily="34" charset="0"/>
            </a:endParaRPr>
          </a:p>
        </p:txBody>
      </p:sp>
      <p:sp>
        <p:nvSpPr>
          <p:cNvPr id="8" name="Textfeld 7"/>
          <p:cNvSpPr txBox="1"/>
          <p:nvPr/>
        </p:nvSpPr>
        <p:spPr>
          <a:xfrm>
            <a:off x="5940152" y="836712"/>
            <a:ext cx="3056286" cy="1477328"/>
          </a:xfrm>
          <a:prstGeom prst="rect">
            <a:avLst/>
          </a:prstGeom>
          <a:solidFill>
            <a:schemeClr val="accent1">
              <a:lumMod val="40000"/>
              <a:lumOff val="60000"/>
            </a:schemeClr>
          </a:solidFill>
        </p:spPr>
        <p:txBody>
          <a:bodyPr wrap="none" rtlCol="0">
            <a:spAutoFit/>
          </a:bodyPr>
          <a:lstStyle/>
          <a:p>
            <a:r>
              <a:rPr lang="de-CH" dirty="0" smtClean="0">
                <a:latin typeface="Arial" panose="020B0604020202020204" pitchFamily="34" charset="0"/>
                <a:cs typeface="Arial" panose="020B0604020202020204" pitchFamily="34" charset="0"/>
              </a:rPr>
              <a:t>LLD führen:</a:t>
            </a:r>
          </a:p>
          <a:p>
            <a:pPr>
              <a:buFont typeface="Arial" pitchFamily="34" charset="0"/>
              <a:buChar char="•"/>
            </a:pPr>
            <a:r>
              <a:rPr lang="de-CH" dirty="0" smtClean="0">
                <a:latin typeface="Arial" panose="020B0604020202020204" pitchFamily="34" charset="0"/>
                <a:cs typeface="Arial" panose="020B0604020202020204" pitchFamily="34" charset="0"/>
              </a:rPr>
              <a:t> Verbindung Praxis – </a:t>
            </a:r>
            <a:r>
              <a:rPr lang="de-CH" dirty="0" err="1" smtClean="0">
                <a:latin typeface="Arial" panose="020B0604020202020204" pitchFamily="34" charset="0"/>
                <a:cs typeface="Arial" panose="020B0604020202020204" pitchFamily="34" charset="0"/>
              </a:rPr>
              <a:t>üK</a:t>
            </a:r>
            <a:endParaRPr lang="de-CH" dirty="0" smtClean="0">
              <a:latin typeface="Arial" panose="020B0604020202020204" pitchFamily="34" charset="0"/>
              <a:cs typeface="Arial" panose="020B0604020202020204" pitchFamily="34" charset="0"/>
            </a:endParaRPr>
          </a:p>
          <a:p>
            <a:pPr>
              <a:buFont typeface="Arial" pitchFamily="34" charset="0"/>
              <a:buChar char="•"/>
            </a:pPr>
            <a:r>
              <a:rPr lang="de-CH" dirty="0" smtClean="0">
                <a:latin typeface="Arial" panose="020B0604020202020204" pitchFamily="34" charset="0"/>
                <a:cs typeface="Arial" panose="020B0604020202020204" pitchFamily="34" charset="0"/>
              </a:rPr>
              <a:t> Verbindung Praxis – BFS</a:t>
            </a:r>
          </a:p>
          <a:p>
            <a:pPr>
              <a:buFont typeface="Arial" pitchFamily="34" charset="0"/>
              <a:buChar char="•"/>
            </a:pPr>
            <a:r>
              <a:rPr lang="de-CH" dirty="0" smtClean="0">
                <a:latin typeface="Arial" panose="020B0604020202020204" pitchFamily="34" charset="0"/>
                <a:cs typeface="Arial" panose="020B0604020202020204" pitchFamily="34" charset="0"/>
              </a:rPr>
              <a:t> Konkret bearbeitete</a:t>
            </a:r>
          </a:p>
          <a:p>
            <a:pPr>
              <a:tabLst>
                <a:tab pos="92075" algn="l"/>
              </a:tabLst>
            </a:pPr>
            <a:r>
              <a:rPr lang="de-CH" dirty="0" smtClean="0">
                <a:latin typeface="Arial" panose="020B0604020202020204" pitchFamily="34" charset="0"/>
                <a:cs typeface="Arial" panose="020B0604020202020204" pitchFamily="34" charset="0"/>
              </a:rPr>
              <a:t>	 Tätigkeiten dokumentieren</a:t>
            </a:r>
            <a:endParaRPr lang="de-CH" dirty="0">
              <a:latin typeface="Arial" panose="020B0604020202020204" pitchFamily="34" charset="0"/>
              <a:cs typeface="Arial" panose="020B0604020202020204" pitchFamily="34" charset="0"/>
            </a:endParaRPr>
          </a:p>
        </p:txBody>
      </p:sp>
      <p:sp>
        <p:nvSpPr>
          <p:cNvPr id="9" name="Textfeld 8"/>
          <p:cNvSpPr txBox="1"/>
          <p:nvPr/>
        </p:nvSpPr>
        <p:spPr>
          <a:xfrm>
            <a:off x="5868144" y="3212976"/>
            <a:ext cx="3024336" cy="646331"/>
          </a:xfrm>
          <a:prstGeom prst="rect">
            <a:avLst/>
          </a:prstGeom>
          <a:solidFill>
            <a:srgbClr val="FF6699"/>
          </a:solidFill>
        </p:spPr>
        <p:txBody>
          <a:bodyPr wrap="square" rtlCol="0">
            <a:spAutoFit/>
          </a:bodyPr>
          <a:lstStyle/>
          <a:p>
            <a:r>
              <a:rPr lang="de-CH" dirty="0" smtClean="0">
                <a:latin typeface="Arial" panose="020B0604020202020204" pitchFamily="34" charset="0"/>
                <a:cs typeface="Arial" panose="020B0604020202020204" pitchFamily="34" charset="0"/>
              </a:rPr>
              <a:t>Praxisbericht:</a:t>
            </a:r>
          </a:p>
          <a:p>
            <a:r>
              <a:rPr lang="de-CH" dirty="0" smtClean="0">
                <a:latin typeface="Arial" panose="020B0604020202020204" pitchFamily="34" charset="0"/>
                <a:cs typeface="Arial" panose="020B0604020202020204" pitchFamily="34" charset="0"/>
              </a:rPr>
              <a:t>LLD, Register 16</a:t>
            </a:r>
          </a:p>
        </p:txBody>
      </p:sp>
      <p:sp>
        <p:nvSpPr>
          <p:cNvPr id="10" name="Textfeld 9"/>
          <p:cNvSpPr txBox="1"/>
          <p:nvPr/>
        </p:nvSpPr>
        <p:spPr>
          <a:xfrm>
            <a:off x="5868144" y="4797152"/>
            <a:ext cx="3024336" cy="1200329"/>
          </a:xfrm>
          <a:prstGeom prst="rect">
            <a:avLst/>
          </a:prstGeom>
          <a:solidFill>
            <a:srgbClr val="00B050"/>
          </a:solidFill>
        </p:spPr>
        <p:txBody>
          <a:bodyPr wrap="square" rtlCol="0">
            <a:spAutoFit/>
          </a:bodyPr>
          <a:lstStyle/>
          <a:p>
            <a:r>
              <a:rPr lang="de-CH" dirty="0" smtClean="0">
                <a:solidFill>
                  <a:schemeClr val="bg1"/>
                </a:solidFill>
                <a:latin typeface="Arial" panose="020B0604020202020204" pitchFamily="34" charset="0"/>
                <a:cs typeface="Arial" panose="020B0604020202020204" pitchFamily="34" charset="0"/>
              </a:rPr>
              <a:t>Überbetrieblicher Kurs:</a:t>
            </a:r>
          </a:p>
          <a:p>
            <a:pPr marL="182563" indent="-182563">
              <a:buFont typeface="Arial" pitchFamily="34" charset="0"/>
              <a:buChar char="•"/>
            </a:pPr>
            <a:r>
              <a:rPr lang="de-CH" dirty="0" smtClean="0">
                <a:solidFill>
                  <a:schemeClr val="bg1"/>
                </a:solidFill>
                <a:latin typeface="Arial" panose="020B0604020202020204" pitchFamily="34" charset="0"/>
                <a:cs typeface="Arial" panose="020B0604020202020204" pitchFamily="34" charset="0"/>
              </a:rPr>
              <a:t>Vermittelter Stoff</a:t>
            </a:r>
            <a:br>
              <a:rPr lang="de-CH" dirty="0" smtClean="0">
                <a:solidFill>
                  <a:schemeClr val="bg1"/>
                </a:solidFill>
                <a:latin typeface="Arial" panose="020B0604020202020204" pitchFamily="34" charset="0"/>
                <a:cs typeface="Arial" panose="020B0604020202020204" pitchFamily="34" charset="0"/>
              </a:rPr>
            </a:br>
            <a:r>
              <a:rPr lang="de-CH" dirty="0" smtClean="0">
                <a:solidFill>
                  <a:schemeClr val="bg1"/>
                </a:solidFill>
                <a:latin typeface="Arial" panose="020B0604020202020204" pitchFamily="34" charset="0"/>
                <a:cs typeface="Arial" panose="020B0604020202020204" pitchFamily="34" charset="0"/>
              </a:rPr>
              <a:t>(</a:t>
            </a:r>
            <a:r>
              <a:rPr lang="de-CH" dirty="0" err="1" smtClean="0">
                <a:solidFill>
                  <a:schemeClr val="bg1"/>
                </a:solidFill>
                <a:latin typeface="Arial" panose="020B0604020202020204" pitchFamily="34" charset="0"/>
                <a:cs typeface="Arial" panose="020B0604020202020204" pitchFamily="34" charset="0"/>
              </a:rPr>
              <a:t>Aarg</a:t>
            </a:r>
            <a:r>
              <a:rPr lang="de-CH" dirty="0" smtClean="0">
                <a:solidFill>
                  <a:schemeClr val="bg1"/>
                </a:solidFill>
                <a:latin typeface="Arial" panose="020B0604020202020204" pitchFamily="34" charset="0"/>
                <a:cs typeface="Arial" panose="020B0604020202020204" pitchFamily="34" charset="0"/>
              </a:rPr>
              <a:t>. </a:t>
            </a:r>
            <a:r>
              <a:rPr lang="de-CH" dirty="0" err="1" smtClean="0">
                <a:solidFill>
                  <a:schemeClr val="bg1"/>
                </a:solidFill>
                <a:latin typeface="Arial" panose="020B0604020202020204" pitchFamily="34" charset="0"/>
                <a:cs typeface="Arial" panose="020B0604020202020204" pitchFamily="34" charset="0"/>
              </a:rPr>
              <a:t>üK</a:t>
            </a:r>
            <a:r>
              <a:rPr lang="de-CH" dirty="0" smtClean="0">
                <a:solidFill>
                  <a:schemeClr val="bg1"/>
                </a:solidFill>
                <a:latin typeface="Arial" panose="020B0604020202020204" pitchFamily="34" charset="0"/>
                <a:cs typeface="Arial" panose="020B0604020202020204" pitchFamily="34" charset="0"/>
              </a:rPr>
              <a:t>-Lehrmittel)</a:t>
            </a:r>
          </a:p>
          <a:p>
            <a:pPr>
              <a:buFont typeface="Arial" pitchFamily="34" charset="0"/>
              <a:buChar char="•"/>
            </a:pPr>
            <a:r>
              <a:rPr lang="de-CH" dirty="0" smtClean="0">
                <a:solidFill>
                  <a:schemeClr val="bg1"/>
                </a:solidFill>
                <a:latin typeface="Arial" panose="020B0604020202020204" pitchFamily="34" charset="0"/>
                <a:cs typeface="Arial" panose="020B0604020202020204" pitchFamily="34" charset="0"/>
              </a:rPr>
              <a:t> Grundlage LZ </a:t>
            </a:r>
            <a:r>
              <a:rPr lang="de-CH" dirty="0" err="1" smtClean="0">
                <a:solidFill>
                  <a:schemeClr val="bg1"/>
                </a:solidFill>
                <a:latin typeface="Arial" panose="020B0604020202020204" pitchFamily="34" charset="0"/>
                <a:cs typeface="Arial" panose="020B0604020202020204" pitchFamily="34" charset="0"/>
              </a:rPr>
              <a:t>üK</a:t>
            </a:r>
            <a:endParaRPr lang="de-CH" dirty="0">
              <a:solidFill>
                <a:schemeClr val="bg1"/>
              </a:solidFill>
              <a:latin typeface="Arial" panose="020B0604020202020204" pitchFamily="34" charset="0"/>
              <a:cs typeface="Arial" panose="020B0604020202020204" pitchFamily="34" charset="0"/>
            </a:endParaRPr>
          </a:p>
        </p:txBody>
      </p:sp>
      <p:sp>
        <p:nvSpPr>
          <p:cNvPr id="19" name="Textfeld 18"/>
          <p:cNvSpPr txBox="1"/>
          <p:nvPr/>
        </p:nvSpPr>
        <p:spPr>
          <a:xfrm>
            <a:off x="251520" y="4005064"/>
            <a:ext cx="3057247" cy="923330"/>
          </a:xfrm>
          <a:prstGeom prst="rect">
            <a:avLst/>
          </a:prstGeom>
          <a:solidFill>
            <a:srgbClr val="FF0066"/>
          </a:solidFill>
        </p:spPr>
        <p:txBody>
          <a:bodyPr wrap="none" rtlCol="0">
            <a:spAutoFit/>
          </a:bodyPr>
          <a:lstStyle/>
          <a:p>
            <a:r>
              <a:rPr lang="de-CH" dirty="0" smtClean="0">
                <a:solidFill>
                  <a:schemeClr val="bg1"/>
                </a:solidFill>
                <a:latin typeface="Arial" panose="020B0604020202020204" pitchFamily="34" charset="0"/>
                <a:cs typeface="Arial" panose="020B0604020202020204" pitchFamily="34" charset="0"/>
              </a:rPr>
              <a:t>Berufspraxis mündlich:</a:t>
            </a:r>
          </a:p>
          <a:p>
            <a:r>
              <a:rPr lang="de-CH" dirty="0" smtClean="0">
                <a:solidFill>
                  <a:schemeClr val="bg1"/>
                </a:solidFill>
                <a:latin typeface="Arial" panose="020B0604020202020204" pitchFamily="34" charset="0"/>
                <a:cs typeface="Arial" panose="020B0604020202020204" pitchFamily="34" charset="0"/>
              </a:rPr>
              <a:t>2 Gesprächssituationen</a:t>
            </a:r>
          </a:p>
          <a:p>
            <a:r>
              <a:rPr lang="de-CH" dirty="0" smtClean="0">
                <a:solidFill>
                  <a:schemeClr val="bg1"/>
                </a:solidFill>
                <a:latin typeface="Arial" panose="020B0604020202020204" pitchFamily="34" charset="0"/>
                <a:cs typeface="Arial" panose="020B0604020202020204" pitchFamily="34" charset="0"/>
              </a:rPr>
              <a:t>(Rollenspiel, Fachgespräch)</a:t>
            </a:r>
            <a:endParaRPr lang="de-CH" dirty="0">
              <a:solidFill>
                <a:schemeClr val="bg1"/>
              </a:solidFill>
              <a:latin typeface="Arial" panose="020B0604020202020204" pitchFamily="34" charset="0"/>
              <a:cs typeface="Arial" panose="020B0604020202020204" pitchFamily="34" charset="0"/>
            </a:endParaRPr>
          </a:p>
        </p:txBody>
      </p:sp>
      <p:sp>
        <p:nvSpPr>
          <p:cNvPr id="27" name="Pfeil nach unten 26"/>
          <p:cNvSpPr/>
          <p:nvPr/>
        </p:nvSpPr>
        <p:spPr>
          <a:xfrm>
            <a:off x="6876256" y="2420888"/>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feld 27"/>
          <p:cNvSpPr txBox="1"/>
          <p:nvPr/>
        </p:nvSpPr>
        <p:spPr>
          <a:xfrm>
            <a:off x="7452320" y="2420888"/>
            <a:ext cx="1120820" cy="523220"/>
          </a:xfrm>
          <a:prstGeom prst="rect">
            <a:avLst/>
          </a:prstGeom>
          <a:noFill/>
        </p:spPr>
        <p:txBody>
          <a:bodyPr wrap="none" rtlCol="0">
            <a:spAutoFit/>
          </a:bodyPr>
          <a:lstStyle/>
          <a:p>
            <a:r>
              <a:rPr lang="de-CH" sz="1400" i="1" dirty="0" smtClean="0">
                <a:latin typeface="Arial" panose="020B0604020202020204" pitchFamily="34" charset="0"/>
                <a:cs typeface="Arial" panose="020B0604020202020204" pitchFamily="34" charset="0"/>
              </a:rPr>
              <a:t>Grundlage,</a:t>
            </a:r>
          </a:p>
          <a:p>
            <a:r>
              <a:rPr lang="de-CH" sz="1400" i="1" dirty="0" smtClean="0">
                <a:latin typeface="Arial" panose="020B0604020202020204" pitchFamily="34" charset="0"/>
                <a:cs typeface="Arial" panose="020B0604020202020204" pitchFamily="34" charset="0"/>
              </a:rPr>
              <a:t>Auswahl für</a:t>
            </a:r>
            <a:endParaRPr lang="de-CH" sz="1400" i="1" dirty="0">
              <a:latin typeface="Arial" panose="020B0604020202020204" pitchFamily="34" charset="0"/>
              <a:cs typeface="Arial" panose="020B0604020202020204" pitchFamily="34" charset="0"/>
            </a:endParaRPr>
          </a:p>
        </p:txBody>
      </p:sp>
      <p:sp>
        <p:nvSpPr>
          <p:cNvPr id="29" name="Pfeil nach unten 28"/>
          <p:cNvSpPr/>
          <p:nvPr/>
        </p:nvSpPr>
        <p:spPr>
          <a:xfrm rot="4293300">
            <a:off x="4117956" y="2915993"/>
            <a:ext cx="815594" cy="2211329"/>
          </a:xfrm>
          <a:prstGeom prst="down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Pfeil nach unten 30"/>
          <p:cNvSpPr/>
          <p:nvPr/>
        </p:nvSpPr>
        <p:spPr>
          <a:xfrm rot="6426827">
            <a:off x="4116778" y="4118559"/>
            <a:ext cx="815594" cy="221132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Textfeld 31"/>
          <p:cNvSpPr txBox="1"/>
          <p:nvPr/>
        </p:nvSpPr>
        <p:spPr>
          <a:xfrm rot="20483615">
            <a:off x="4007427" y="3794567"/>
            <a:ext cx="1439156" cy="307777"/>
          </a:xfrm>
          <a:prstGeom prst="rect">
            <a:avLst/>
          </a:prstGeom>
          <a:noFill/>
        </p:spPr>
        <p:txBody>
          <a:bodyPr wrap="square" rtlCol="0">
            <a:spAutoFit/>
          </a:bodyPr>
          <a:lstStyle/>
          <a:p>
            <a:r>
              <a:rPr lang="de-CH" sz="1400" i="1" dirty="0" smtClean="0">
                <a:latin typeface="Arial" panose="020B0604020202020204" pitchFamily="34" charset="0"/>
                <a:cs typeface="Arial" panose="020B0604020202020204" pitchFamily="34" charset="0"/>
              </a:rPr>
              <a:t>Grundlage für</a:t>
            </a:r>
            <a:endParaRPr lang="de-CH" sz="1400" i="1" dirty="0">
              <a:latin typeface="Arial" panose="020B0604020202020204" pitchFamily="34" charset="0"/>
              <a:cs typeface="Arial" panose="020B0604020202020204" pitchFamily="34" charset="0"/>
            </a:endParaRPr>
          </a:p>
        </p:txBody>
      </p:sp>
      <p:sp>
        <p:nvSpPr>
          <p:cNvPr id="33" name="Textfeld 32"/>
          <p:cNvSpPr txBox="1"/>
          <p:nvPr/>
        </p:nvSpPr>
        <p:spPr>
          <a:xfrm rot="1011534">
            <a:off x="3940046" y="5101887"/>
            <a:ext cx="1439156" cy="307777"/>
          </a:xfrm>
          <a:prstGeom prst="rect">
            <a:avLst/>
          </a:prstGeom>
          <a:noFill/>
        </p:spPr>
        <p:txBody>
          <a:bodyPr wrap="square" rtlCol="0">
            <a:spAutoFit/>
          </a:bodyPr>
          <a:lstStyle/>
          <a:p>
            <a:r>
              <a:rPr lang="de-CH" sz="1400" i="1" dirty="0" smtClean="0">
                <a:solidFill>
                  <a:schemeClr val="bg1"/>
                </a:solidFill>
                <a:latin typeface="Arial" panose="020B0604020202020204" pitchFamily="34" charset="0"/>
                <a:cs typeface="Arial" panose="020B0604020202020204" pitchFamily="34" charset="0"/>
              </a:rPr>
              <a:t>Grundlage für</a:t>
            </a:r>
            <a:endParaRPr lang="de-CH" sz="1400" i="1" dirty="0">
              <a:solidFill>
                <a:schemeClr val="bg1"/>
              </a:solidFill>
              <a:latin typeface="Arial" panose="020B0604020202020204" pitchFamily="34" charset="0"/>
              <a:cs typeface="Arial" panose="020B0604020202020204" pitchFamily="34" charset="0"/>
            </a:endParaRPr>
          </a:p>
        </p:txBody>
      </p:sp>
      <p:sp>
        <p:nvSpPr>
          <p:cNvPr id="34" name="Textfeld 33"/>
          <p:cNvSpPr txBox="1"/>
          <p:nvPr/>
        </p:nvSpPr>
        <p:spPr>
          <a:xfrm>
            <a:off x="251520" y="5445224"/>
            <a:ext cx="4104713" cy="923330"/>
          </a:xfrm>
          <a:prstGeom prst="rect">
            <a:avLst/>
          </a:prstGeom>
          <a:solidFill>
            <a:srgbClr val="FFC000"/>
          </a:solidFill>
        </p:spPr>
        <p:txBody>
          <a:bodyPr wrap="none" rtlCol="0">
            <a:spAutoFit/>
          </a:bodyPr>
          <a:lstStyle/>
          <a:p>
            <a:r>
              <a:rPr lang="de-CH" b="1" dirty="0" smtClean="0">
                <a:latin typeface="Arial" panose="020B0604020202020204" pitchFamily="34" charset="0"/>
                <a:cs typeface="Arial" panose="020B0604020202020204" pitchFamily="34" charset="0"/>
              </a:rPr>
              <a:t>Beurteilungskriterien</a:t>
            </a:r>
            <a:r>
              <a:rPr lang="de-CH" dirty="0" smtClean="0">
                <a:latin typeface="Arial" panose="020B0604020202020204" pitchFamily="34" charset="0"/>
                <a:cs typeface="Arial" panose="020B0604020202020204" pitchFamily="34" charset="0"/>
              </a:rPr>
              <a:t>:</a:t>
            </a:r>
          </a:p>
          <a:p>
            <a:r>
              <a:rPr lang="de-CH" dirty="0" smtClean="0">
                <a:latin typeface="Arial" panose="020B0604020202020204" pitchFamily="34" charset="0"/>
                <a:cs typeface="Arial" panose="020B0604020202020204" pitchFamily="34" charset="0"/>
              </a:rPr>
              <a:t>Leistungsziele Betrieb mit Teilkriterien </a:t>
            </a:r>
          </a:p>
          <a:p>
            <a:r>
              <a:rPr lang="de-CH" dirty="0" smtClean="0">
                <a:latin typeface="Arial" panose="020B0604020202020204" pitchFamily="34" charset="0"/>
                <a:cs typeface="Arial" panose="020B0604020202020204" pitchFamily="34" charset="0"/>
              </a:rPr>
              <a:t>und MSS mit Teilkriterien </a:t>
            </a:r>
            <a:endParaRPr lang="de-CH" dirty="0">
              <a:latin typeface="Arial" panose="020B0604020202020204" pitchFamily="34" charset="0"/>
              <a:cs typeface="Arial" panose="020B0604020202020204" pitchFamily="34" charset="0"/>
            </a:endParaRPr>
          </a:p>
        </p:txBody>
      </p:sp>
      <p:sp>
        <p:nvSpPr>
          <p:cNvPr id="36" name="Pfeil nach unten 35"/>
          <p:cNvSpPr/>
          <p:nvPr/>
        </p:nvSpPr>
        <p:spPr>
          <a:xfrm rot="13333983">
            <a:off x="1130220" y="4890486"/>
            <a:ext cx="226324" cy="5593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Pfeil nach unten 36"/>
          <p:cNvSpPr/>
          <p:nvPr/>
        </p:nvSpPr>
        <p:spPr>
          <a:xfrm rot="2486576">
            <a:off x="2344605" y="2830321"/>
            <a:ext cx="540917" cy="1266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Textfeld 38"/>
          <p:cNvSpPr txBox="1"/>
          <p:nvPr/>
        </p:nvSpPr>
        <p:spPr>
          <a:xfrm rot="18862031">
            <a:off x="2045305" y="3305050"/>
            <a:ext cx="1179954" cy="276999"/>
          </a:xfrm>
          <a:prstGeom prst="rect">
            <a:avLst/>
          </a:prstGeom>
          <a:noFill/>
        </p:spPr>
        <p:txBody>
          <a:bodyPr wrap="square" rtlCol="0">
            <a:spAutoFit/>
          </a:bodyPr>
          <a:lstStyle/>
          <a:p>
            <a:r>
              <a:rPr lang="de-CH" sz="1200" i="1" dirty="0" smtClean="0">
                <a:solidFill>
                  <a:schemeClr val="bg1"/>
                </a:solidFill>
                <a:latin typeface="Arial" panose="020B0604020202020204" pitchFamily="34" charset="0"/>
                <a:cs typeface="Arial" panose="020B0604020202020204" pitchFamily="34" charset="0"/>
              </a:rPr>
              <a:t>Grundlage für</a:t>
            </a:r>
            <a:endParaRPr lang="de-CH" sz="12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340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sign-ovap-0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 Präsentation</Template>
  <TotalTime>0</TotalTime>
  <Words>1714</Words>
  <Application>Microsoft Office PowerPoint</Application>
  <PresentationFormat>Bildschirmpräsentation (4:3)</PresentationFormat>
  <Paragraphs>329</Paragraphs>
  <Slides>40</Slides>
  <Notes>35</Notes>
  <HiddenSlides>0</HiddenSlides>
  <MMClips>0</MMClips>
  <ScaleCrop>false</ScaleCrop>
  <HeadingPairs>
    <vt:vector size="4" baseType="variant">
      <vt:variant>
        <vt:lpstr>Design</vt:lpstr>
      </vt:variant>
      <vt:variant>
        <vt:i4>8</vt:i4>
      </vt:variant>
      <vt:variant>
        <vt:lpstr>Folientitel</vt:lpstr>
      </vt:variant>
      <vt:variant>
        <vt:i4>40</vt:i4>
      </vt:variant>
    </vt:vector>
  </HeadingPairs>
  <TitlesOfParts>
    <vt:vector size="48" baseType="lpstr">
      <vt:lpstr>1_Office-Design</vt:lpstr>
      <vt:lpstr>10_Benutzerdefiniertes Design</vt:lpstr>
      <vt:lpstr>9_Benutzerdefiniertes Design</vt:lpstr>
      <vt:lpstr>8_Benutzerdefiniertes Design</vt:lpstr>
      <vt:lpstr>4_Benutzerdefiniertes Design</vt:lpstr>
      <vt:lpstr>2_Design-ovap-01</vt:lpstr>
      <vt:lpstr>6_Benutzerdefiniertes Design</vt:lpstr>
      <vt:lpstr>7_Benutzerdefiniertes Design</vt:lpstr>
      <vt:lpstr>üK 5: Rahmenprogramm</vt:lpstr>
      <vt:lpstr>Zielsetzung</vt:lpstr>
      <vt:lpstr>Ablauf</vt:lpstr>
      <vt:lpstr>Rückblick PE2</vt:lpstr>
      <vt:lpstr>Berufspraxis mündlich</vt:lpstr>
      <vt:lpstr>Gewichtung des betrieblichen Qualifikationsverfahrens</vt:lpstr>
      <vt:lpstr>Bestehensnorm (betrieblicher Teil)</vt:lpstr>
      <vt:lpstr>Berufspraxis mündlich</vt:lpstr>
      <vt:lpstr>PowerPoint-Präsentation</vt:lpstr>
      <vt:lpstr>Praxisbericht</vt:lpstr>
      <vt:lpstr>Praxisbericht</vt:lpstr>
      <vt:lpstr>Praxisbericht mit rALS ausfüllen      </vt:lpstr>
      <vt:lpstr>Praxisbericht mit rALS ausfüllen</vt:lpstr>
      <vt:lpstr>Praxisbericht mit rALS ausfüllen</vt:lpstr>
      <vt:lpstr>Praxisbericht mit rALS ausfüllen</vt:lpstr>
      <vt:lpstr>Praxisbericht mit rALS ausfüllen</vt:lpstr>
      <vt:lpstr>Praxisbericht mit rALS ausfüllen</vt:lpstr>
      <vt:lpstr>Praxisbericht mit rALS ausfüllen</vt:lpstr>
      <vt:lpstr>Aufgabe A: Ausbildungsbetrieb vorstellen</vt:lpstr>
      <vt:lpstr>Aufgabe B: konkrete Dienstleistungen</vt:lpstr>
      <vt:lpstr>Aufgabe B: konkrete Dienstleistungen</vt:lpstr>
      <vt:lpstr>Aufgabe C: Kundenanfragen</vt:lpstr>
      <vt:lpstr>Aufgabe C: Kundenanfragen</vt:lpstr>
      <vt:lpstr>Aufgabe C: Kundenanfragen</vt:lpstr>
      <vt:lpstr>Aufgabe D: Reklamationen</vt:lpstr>
      <vt:lpstr>Aufgabe D: Reklamationen</vt:lpstr>
      <vt:lpstr>Praxisbericht ausfüllen</vt:lpstr>
      <vt:lpstr>Abschlussprüfung «Berufspraxis mündlich»</vt:lpstr>
      <vt:lpstr>Abschlussprüfung «Berufspraxis mündlich»</vt:lpstr>
      <vt:lpstr>Abschlussprüfung «Berufspraxis mündlich»</vt:lpstr>
      <vt:lpstr>Prüfungsumgebung</vt:lpstr>
      <vt:lpstr>Berufspraxis mündlich</vt:lpstr>
      <vt:lpstr>Berufspraxis mündlich</vt:lpstr>
      <vt:lpstr>Berufspraxis schriftlich</vt:lpstr>
      <vt:lpstr>Berufspraxis schriftlich</vt:lpstr>
      <vt:lpstr>Berufspraxis schriftlich (2)</vt:lpstr>
      <vt:lpstr>PowerPoint-Präsentation</vt:lpstr>
      <vt:lpstr>Fragen und Antworten</vt:lpstr>
      <vt:lpstr>Gruppenarbeit</vt:lpstr>
      <vt:lpstr>Gruppenarbeit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dc:creator>
  <cp:lastModifiedBy>Peter Walz</cp:lastModifiedBy>
  <cp:revision>432</cp:revision>
  <cp:lastPrinted>2018-11-22T10:40:04Z</cp:lastPrinted>
  <dcterms:created xsi:type="dcterms:W3CDTF">2011-08-03T10:23:25Z</dcterms:created>
  <dcterms:modified xsi:type="dcterms:W3CDTF">2018-11-26T07:15:10Z</dcterms:modified>
</cp:coreProperties>
</file>